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27" r:id="rId4"/>
  </p:sldMasterIdLst>
  <p:notesMasterIdLst>
    <p:notesMasterId r:id="rId76"/>
  </p:notesMasterIdLst>
  <p:handoutMasterIdLst>
    <p:handoutMasterId r:id="rId77"/>
  </p:handoutMasterIdLst>
  <p:sldIdLst>
    <p:sldId id="257" r:id="rId5"/>
    <p:sldId id="424" r:id="rId6"/>
    <p:sldId id="361" r:id="rId7"/>
    <p:sldId id="362" r:id="rId8"/>
    <p:sldId id="260" r:id="rId9"/>
    <p:sldId id="261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263" r:id="rId18"/>
    <p:sldId id="264" r:id="rId19"/>
    <p:sldId id="363" r:id="rId20"/>
    <p:sldId id="364" r:id="rId21"/>
    <p:sldId id="365" r:id="rId22"/>
    <p:sldId id="366" r:id="rId23"/>
    <p:sldId id="271" r:id="rId24"/>
    <p:sldId id="277" r:id="rId25"/>
    <p:sldId id="278" r:id="rId26"/>
    <p:sldId id="279" r:id="rId27"/>
    <p:sldId id="433" r:id="rId28"/>
    <p:sldId id="368" r:id="rId29"/>
    <p:sldId id="434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470" r:id="rId60"/>
    <p:sldId id="471" r:id="rId61"/>
    <p:sldId id="472" r:id="rId62"/>
    <p:sldId id="473" r:id="rId63"/>
    <p:sldId id="474" r:id="rId64"/>
    <p:sldId id="404" r:id="rId65"/>
    <p:sldId id="419" r:id="rId66"/>
    <p:sldId id="421" r:id="rId67"/>
    <p:sldId id="422" r:id="rId68"/>
    <p:sldId id="423" r:id="rId69"/>
    <p:sldId id="420" r:id="rId70"/>
    <p:sldId id="415" r:id="rId71"/>
    <p:sldId id="416" r:id="rId72"/>
    <p:sldId id="417" r:id="rId73"/>
    <p:sldId id="418" r:id="rId74"/>
    <p:sldId id="425" r:id="rId7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FFBD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0EF77-2739-4AF3-853D-7FEF2277EA61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FAB6B-E0D9-45F9-B765-09D6907503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860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CEFE6-4678-4030-BAC7-C86220443F57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18A7F-9201-49C0-A3F4-F8CE01C25BC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744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prstClr val="black"/>
                </a:solidFill>
              </a:rPr>
              <a:t>โรงเรียนผู้สอบบัญชีสหกรณ์  กรมตรวจบัญชีสหกรณ์</a:t>
            </a:r>
            <a:endParaRPr lang="th-TH" smtClean="0">
              <a:solidFill>
                <a:prstClr val="black"/>
              </a:solidFill>
            </a:endParaRP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67EB10-1025-4AD6-909F-5ECFC07B30F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th-TH" smtClean="0">
              <a:solidFill>
                <a:prstClr val="black"/>
              </a:solidFill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80487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DF929F6-8AC6-43BF-BFDB-A009214E58B7}" type="slidenum">
              <a:rPr lang="en-US" sz="1200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th-TH" sz="12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5524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24064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DC0C930E-DEE0-4E1C-97BA-4EAF32742387}" type="slidenum">
              <a:rPr lang="en-US" smtClean="0">
                <a:solidFill>
                  <a:prstClr val="black"/>
                </a:solidFill>
              </a:rPr>
              <a:pPr defTabSz="940995"/>
              <a:t>24</a:t>
            </a:fld>
            <a:endParaRPr lang="th-TH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2467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E9906919-0F88-45AB-8E9E-FDD34D854D39}" type="slidenum">
              <a:rPr lang="en-US" smtClean="0">
                <a:solidFill>
                  <a:prstClr val="black"/>
                </a:solidFill>
              </a:rPr>
              <a:pPr defTabSz="940995"/>
              <a:t>46</a:t>
            </a:fld>
            <a:endParaRPr lang="th-TH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7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2721C3D4-1B83-4F06-90FE-6595220B667F}" type="slidenum">
              <a:rPr lang="en-US" smtClean="0"/>
              <a:pPr defTabSz="940995"/>
              <a:t>58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2475"/>
            <a:ext cx="5005388" cy="3756025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954" y="4760195"/>
            <a:ext cx="5509881" cy="4510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33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2721C3D4-1B83-4F06-90FE-6595220B667F}" type="slidenum">
              <a:rPr lang="en-US" smtClean="0"/>
              <a:pPr defTabSz="940995"/>
              <a:t>59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2475"/>
            <a:ext cx="5005388" cy="3756025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954" y="4760195"/>
            <a:ext cx="5509881" cy="4510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01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2721C3D4-1B83-4F06-90FE-6595220B667F}" type="slidenum">
              <a:rPr lang="en-US" smtClean="0"/>
              <a:pPr defTabSz="940995"/>
              <a:t>60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2475"/>
            <a:ext cx="5005388" cy="3756025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954" y="4760195"/>
            <a:ext cx="5509881" cy="4510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901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644C6B-A407-428B-ADCA-FE33840CE379}" type="slidenum">
              <a:rPr lang="en-US" sz="1200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th-TH" sz="12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04056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DF929F6-8AC6-43BF-BFDB-A009214E58B7}" type="slidenum">
              <a:rPr lang="en-US" sz="1200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th-TH" sz="12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5544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DF929F6-8AC6-43BF-BFDB-A009214E58B7}" type="slidenum">
              <a:rPr lang="en-US" sz="1200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th-TH" sz="12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61369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781800" y="228600"/>
            <a:ext cx="213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5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/>
          <p:cNvSpPr>
            <a:spLocks/>
          </p:cNvSpPr>
          <p:nvPr/>
        </p:nvSpPr>
        <p:spPr bwMode="ltGray">
          <a:xfrm>
            <a:off x="-6350" y="-76200"/>
            <a:ext cx="9188450" cy="2001838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7" y="1254"/>
              </a:cxn>
              <a:cxn ang="0">
                <a:pos x="3091" y="421"/>
              </a:cxn>
              <a:cxn ang="0">
                <a:pos x="5774" y="841"/>
              </a:cxn>
              <a:cxn ang="0">
                <a:pos x="5774" y="14"/>
              </a:cxn>
              <a:cxn ang="0">
                <a:pos x="14" y="14"/>
              </a:cxn>
            </a:cxnLst>
            <a:rect l="0" t="0" r="r" b="b"/>
            <a:pathLst>
              <a:path w="5788" h="1261">
                <a:moveTo>
                  <a:pt x="14" y="14"/>
                </a:moveTo>
                <a:cubicBezTo>
                  <a:pt x="28" y="0"/>
                  <a:pt x="7" y="1261"/>
                  <a:pt x="7" y="1254"/>
                </a:cubicBezTo>
                <a:cubicBezTo>
                  <a:pt x="7" y="1247"/>
                  <a:pt x="1254" y="488"/>
                  <a:pt x="3091" y="421"/>
                </a:cubicBezTo>
                <a:cubicBezTo>
                  <a:pt x="4928" y="354"/>
                  <a:pt x="5760" y="780"/>
                  <a:pt x="5774" y="841"/>
                </a:cubicBezTo>
                <a:cubicBezTo>
                  <a:pt x="5788" y="902"/>
                  <a:pt x="5784" y="24"/>
                  <a:pt x="5774" y="14"/>
                </a:cubicBezTo>
                <a:cubicBezTo>
                  <a:pt x="5772" y="16"/>
                  <a:pt x="0" y="28"/>
                  <a:pt x="14" y="1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2B166E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04800" y="258763"/>
            <a:ext cx="160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h-TH" sz="32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4191000"/>
            <a:ext cx="5257800" cy="1295400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คลิกเพื่อแก้ไขลักษณะชื่อเรื่องต้นแบบ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9120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คลิกเพื่อแก้ไขลักษณะชื่อเรื่องรองต้นแบบ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28600" y="6553200"/>
            <a:ext cx="2133600" cy="168275"/>
          </a:xfrm>
        </p:spPr>
        <p:txBody>
          <a:bodyPr/>
          <a:lstStyle>
            <a:lvl1pPr>
              <a:defRPr>
                <a:effectLst/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733800" y="6556375"/>
            <a:ext cx="2297113" cy="209550"/>
          </a:xfrm>
        </p:spPr>
        <p:txBody>
          <a:bodyPr/>
          <a:lstStyle>
            <a:lvl1pPr algn="ctr">
              <a:defRPr sz="1400">
                <a:effectLst/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6553200" y="6553200"/>
            <a:ext cx="2133600" cy="219075"/>
          </a:xfrm>
        </p:spPr>
        <p:txBody>
          <a:bodyPr/>
          <a:lstStyle>
            <a:lvl1pPr algn="r">
              <a:defRPr>
                <a:effectLst/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1FF8BFE-4F26-4352-B75E-B8BE0539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17C499DA-8642-4691-A141-C92E4A1FC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9886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1698FFF2-9618-4A05-B349-24DE24883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4826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272B9696-B52C-485F-B245-96F3D194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90610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1E7764DB-AD98-4481-9DF5-F5D201783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39484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E08B4CED-680E-4D61-A192-34EF11BB8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84824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8E73C549-2DD3-40E1-B4A9-58B877409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973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2B138795-E1D3-48C0-9D73-82D1AC56D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56029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49EF5807-AE86-4C36-A3BA-A65FC073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7634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7C611668-E5B2-4AC2-9B19-1B9610BC2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03107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057400" cy="6096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019800" cy="6096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59CFECBD-F03F-4CAB-AE7A-93C198569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17280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635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F979FF02-296A-4FC1-821E-759C38E49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70984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0CA95-3AC5-4445-A2E5-A1A5D14CB56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EC20E-25BE-4EF9-9F2D-664298F4E6F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76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46572-E721-4E73-9B75-FC6A4435BA0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0EE0D-7354-49F7-97E0-453DDA4B1E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82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27911-050A-468D-BC3B-F02A1EDE05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B5FFD-1F1E-4464-BE03-7F47EE9E8F4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33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0FBFB-4BD1-4667-B521-E0AF4BA01AD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04CBE-154E-4FAA-B62F-417496AAA8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8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DC8B2-EF04-43E9-909C-7E391A1D0D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8283E-3EC2-481F-9F56-6EA649DA783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B4BE8-4272-4EE7-AA50-D3F8A189EF0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4DC69-1C45-4305-9676-1D4737E79D3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03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30720-6636-4FCA-BA0C-8A2EBB12A92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67FFB-CE09-4943-A76E-13CA552BC22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34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B8FBD-060B-4FE3-9F87-63DC7F4846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9BCCF-E579-4977-8724-D475712EF31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58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E508C-C78D-43BC-8F57-F1588942B1C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7D693-D91A-4FCB-9EA2-EDC93B7962F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33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F4CDD-97B2-4A48-A438-3A2771072E6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866FF-00A7-42B0-A616-635031FD66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70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2F673-1880-45D9-BBFD-9B95E829C0F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4724D-00B4-413C-8C26-3ACAF11B4E9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5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781800" y="228600"/>
            <a:ext cx="213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6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4" y="265113"/>
            <a:ext cx="7178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0692" y="1138238"/>
            <a:ext cx="8218487" cy="5256212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8B2F6C6-B3D9-41A3-A5EB-DC666C213B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06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71551" y="1773240"/>
            <a:ext cx="7129463" cy="194468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1551" y="4097340"/>
            <a:ext cx="7129463" cy="987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latin typeface="Arial" pitchFamily="34" charset="0"/>
              </a:defRPr>
            </a:lvl1pPr>
          </a:lstStyle>
          <a:p>
            <a:r>
              <a:rPr lang="en-US" altLang="ko-KR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6901" y="6553200"/>
            <a:ext cx="2133700" cy="152400"/>
          </a:xfrm>
        </p:spPr>
        <p:txBody>
          <a:bodyPr/>
          <a:lstStyle>
            <a:lvl1pPr>
              <a:defRPr sz="1400">
                <a:latin typeface="Times New Roman" pitchFamily="18" charset="0"/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53" y="6553200"/>
            <a:ext cx="2896695" cy="152400"/>
          </a:xfrm>
        </p:spPr>
        <p:txBody>
          <a:bodyPr/>
          <a:lstStyle>
            <a:lvl1pPr algn="ctr">
              <a:defRPr sz="1400">
                <a:latin typeface="Times New Roman" pitchFamily="18" charset="0"/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00" y="6553200"/>
            <a:ext cx="2133699" cy="152400"/>
          </a:xfrm>
        </p:spPr>
        <p:txBody>
          <a:bodyPr/>
          <a:lstStyle>
            <a:lvl1pPr algn="r" eaLnBrk="0" hangingPunct="0">
              <a:defRPr sz="1400">
                <a:latin typeface="Times New Roman" pitchFamily="18" charset="0"/>
                <a:cs typeface="DilleniaUPC" pitchFamily="18" charset="-34"/>
              </a:defRPr>
            </a:lvl1pPr>
          </a:lstStyle>
          <a:p>
            <a:pPr>
              <a:defRPr/>
            </a:pPr>
            <a:fld id="{F6A7186D-85EF-4CD2-A2C8-E479E30A93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8192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3570A492-A491-441C-9A06-A9B2DD44507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515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0615E352-CA34-48B5-96FB-76D4D33C88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8241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EBF4BF9A-EA5B-4783-9694-DEDC0B265F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8940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B4982F5B-0FE7-4CDB-8AFA-0DB49A91526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0428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06FBCE8D-5220-42F4-8CE0-388BA0F987D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0121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B9563FA0-8761-4660-8A35-54FA2DF8ECC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339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3C3C6984-DF2F-406A-83FF-BA590E41120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6225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FA219311-9C5E-414D-B141-9F58D23D226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5353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C3B3A02E-B134-4385-B62C-2CF762CA976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3507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C6429ED1-849C-42BE-9E79-65E75E7643A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5436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18488" cy="82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1" y="1371600"/>
            <a:ext cx="8229600" cy="49530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749A4249-B38A-4A93-9077-39E9CFA2272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90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7414D-E531-466B-A6BD-598A458D35CF}" type="datetimeFigureOut">
              <a:rPr lang="th-TH" smtClean="0"/>
              <a:pPr/>
              <a:t>05/06/62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47169-C896-48A0-BEFA-5C0A0B17F45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447800"/>
            <a:ext cx="8191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th-TH" smtClean="0"/>
              <a:t>ระดับที่สอง</a:t>
            </a:r>
          </a:p>
          <a:p>
            <a:pPr lvl="2"/>
            <a:r>
              <a:rPr lang="en-US" altLang="th-TH" smtClean="0"/>
              <a:t>ระดับที่สาม</a:t>
            </a:r>
          </a:p>
          <a:p>
            <a:pPr lvl="3"/>
            <a:r>
              <a:rPr lang="en-US" altLang="th-TH" smtClean="0"/>
              <a:t>ระดับที่สี่</a:t>
            </a:r>
          </a:p>
          <a:p>
            <a:pPr lvl="4"/>
            <a:r>
              <a:rPr lang="en-US" altLang="th-TH" smtClean="0"/>
              <a:t>ระดับที่ห้า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96000" y="6477000"/>
            <a:ext cx="2819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5200" y="64770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3547A-E123-4DBF-9382-4BAB5B222E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533400" y="2286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28600" y="6477000"/>
            <a:ext cx="2635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151" name="Line 93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2B166E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89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DA85B-C4B1-4B87-AF94-B81AD058917C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05/06/62</a:t>
            </a:fld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7ABBE-C8D1-4335-AD13-E7FE2EF5C431}" type="slidenum">
              <a:rPr lang="th-TH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72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456901" y="304800"/>
            <a:ext cx="821825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คลิกเพื่อแก้ไขลักษณะชื่อเรื่องต้นแบบ</a:t>
            </a:r>
          </a:p>
        </p:txBody>
      </p:sp>
      <p:sp>
        <p:nvSpPr>
          <p:cNvPr id="16486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02" y="1371600"/>
            <a:ext cx="82301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ko-KR" smtClean="0"/>
              <a:t>ระดับที่สอง</a:t>
            </a:r>
          </a:p>
          <a:p>
            <a:pPr lvl="2"/>
            <a:r>
              <a:rPr lang="en-US" altLang="ko-KR" smtClean="0"/>
              <a:t>ระดับที่สาม</a:t>
            </a:r>
          </a:p>
          <a:p>
            <a:pPr lvl="3"/>
            <a:r>
              <a:rPr lang="en-US" altLang="ko-KR" smtClean="0"/>
              <a:t>ระดับที่สี่</a:t>
            </a:r>
          </a:p>
          <a:p>
            <a:pPr lvl="4"/>
            <a:r>
              <a:rPr lang="en-US" altLang="ko-KR" smtClean="0"/>
              <a:t>ระดับที่ห้า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6998" y="6477000"/>
            <a:ext cx="25144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4198" y="6477000"/>
            <a:ext cx="28952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5953" y="6477000"/>
            <a:ext cx="2133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Gulim" pitchFamily="34" charset="-127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EFCCE-942F-45DD-9DF5-6A1B52BB97E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764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857356" y="2214554"/>
            <a:ext cx="550072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65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การดำเนิน</a:t>
            </a:r>
            <a:r>
              <a:rPr lang="th-TH" sz="65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กิจการ        ของสหกรณ์การเกษตร</a:t>
            </a:r>
            <a:endParaRPr lang="th-TH" sz="65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715108" y="214290"/>
            <a:ext cx="2143172" cy="2071750"/>
            <a:chOff x="5868144" y="2060848"/>
            <a:chExt cx="2808312" cy="2808312"/>
          </a:xfrm>
        </p:grpSpPr>
        <p:sp>
          <p:nvSpPr>
            <p:cNvPr id="5" name="Oval 21"/>
            <p:cNvSpPr/>
            <p:nvPr/>
          </p:nvSpPr>
          <p:spPr>
            <a:xfrm>
              <a:off x="5868144" y="2060848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4521" y="2276750"/>
              <a:ext cx="2314595" cy="23050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0"/>
          <p:cNvSpPr>
            <a:spLocks noGrp="1"/>
          </p:cNvSpPr>
          <p:nvPr>
            <p:ph type="title"/>
          </p:nvPr>
        </p:nvSpPr>
        <p:spPr>
          <a:xfrm>
            <a:off x="694174" y="0"/>
            <a:ext cx="785497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การควบคุมภายในที่ดี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67544" y="1142984"/>
            <a:ext cx="8352928" cy="1485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มีการจัดโครงสร้างองค์กรและการแบ่งแยกหน้าที่  โดย</a:t>
            </a:r>
            <a:b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ไม่ให้บุคคลใดปฏิบัติเรื่องใดเรื่องหนึ่งเพียงคนเดียวตั้งแต่ตนจนสิ้นสุด        </a:t>
            </a:r>
            <a:b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แยกหน้าที่การเงินกับการบัญชี /การเงิน กับการอนุมัติออกจากกัน</a:t>
            </a:r>
            <a:endParaRPr lang="th-TH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7544" y="2786058"/>
            <a:ext cx="8352928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บุคลากรมีคุณสมบัติเหมาะสมกับงาน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67544" y="4786322"/>
            <a:ext cx="8352928" cy="14859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มีแนวทางปฏิบัติงานที่ดี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(กำหนดหน้าที่ความรับผิดชอบ มอบหมายงาน วิธีปฏิบัติงาน นโยบายชัดเจน)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467544" y="3786190"/>
            <a:ext cx="8352928" cy="795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มีการอนุมัติการจ่ายและรายการบัญชี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16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36608" y="1196752"/>
            <a:ext cx="7786688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เป็นการกำหนดวิธีการ และมาตรการที่เกี่ยวข้องโดยตรงกับการดูแลรักษาทรัพย์สิน และการบันทึกบัญชีเป็นไปตามระเบียบที่นายทะเบียนสหกรณ์กำหนด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4183" y="3402037"/>
            <a:ext cx="7531100" cy="3098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รายการเกิดขึ้นตามที่คณะกรรมการดำเนินการ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อนุมัติ</a:t>
            </a:r>
          </a:p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มีเอกสารหลักฐานประกอบการบันทึกบัญชี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ถูกต้อง ครบถ้วน</a:t>
            </a: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รายการทั้งหมดและเหตุการณ์อื่นๆ มีการบันทึกบัญชี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ทันที</a:t>
            </a: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ในจำนวน</a:t>
            </a: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ที่ถูกต้อง ทั้งประเภทบัญชีและงวดบัญชีที่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เหมาะสม  </a:t>
            </a:r>
          </a:p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การเข้าถึงสินทรัพย์และข้อมูลเมื่อได้รับการ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อนุมัติ</a:t>
            </a:r>
          </a:p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มีการเปรียบเทียบบัญชีสินทรัพย์ กับ สินทรัพย์ที่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มีอยู่จริง</a:t>
            </a: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428642" y="2587390"/>
            <a:ext cx="3819522" cy="857256"/>
          </a:xfrm>
          <a:prstGeom prst="plus">
            <a:avLst>
              <a:gd name="adj" fmla="val 20596"/>
            </a:avLst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การควบคุมภายในที่สำคัญ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72587" y="-27384"/>
            <a:ext cx="3999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การควบคุมด้านการบัญชี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266166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484374" y="44624"/>
            <a:ext cx="3735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การควบคุมด้านการเงิน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520" y="908720"/>
            <a:ext cx="8643998" cy="42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การรับเงิน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 smtClean="0">
                <a:solidFill>
                  <a:srgbClr val="DA2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แบ่งแยกหน้าที่ในการรับเงินกับการบันทึกบัญชีและการอนุมัติออกจากกัน   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- มีผู้รับผิดชอบในการเก็บรักษาเงินเป็นการเฉพาะ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กำหนดหลักเกณฑ์การรับเงิน จ่ายเงิน และเก็บรักษาเงินให้รัดกุมเหมาะสม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และเป็นลายลักษณ์อักษร (ระเบียบว่าด้วยการรับ-จ่ายและเก็บรักษาเงิน)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มีการควบคุมการใช้ใบเสร็จรับเงิน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ให้มีการออกใบเสร็จรับเงินทุกครั้งที่มีการรับเงิน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มีตู้นิรภัยหรือสถานที่เก็บรักษาเงินที่ปลอดภัย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กำหนดให้มีการจัดทำรายงานทางการเงินทุกสิ้นวัน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และสอบทานโดยผู้มีอำนาจ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ให้มีการกระทบยอดเงินฝากธนาคารทุกสิ้นเดือน </a:t>
            </a:r>
          </a:p>
        </p:txBody>
      </p:sp>
    </p:spTree>
    <p:extLst>
      <p:ext uri="{BB962C8B-B14F-4D97-AF65-F5344CB8AC3E}">
        <p14:creationId xmlns:p14="http://schemas.microsoft.com/office/powerpoint/2010/main" val="12001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429124" y="0"/>
            <a:ext cx="3735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การควบคุมด้านการเงิน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9689" y="1584358"/>
            <a:ext cx="8143932" cy="228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การจ่ายเงิน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กำหนดวงเงินและผู้มีอำนาจในการอนุมัติจ่ายเงิน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ให้มีการอนุมัติทุกครั้งที่มีการจ่ายเงิน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ต้องมีใบเสร็จหรือหลักฐานถูกต้อง ครบถ้วน จากผู้รับเงินทุกครั้ง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ให้มีทะเบียนคุมการจ่ายเงิน และมีการสอบทานโดยผู้มีอำนาจ</a:t>
            </a:r>
          </a:p>
        </p:txBody>
      </p:sp>
    </p:spTree>
    <p:extLst>
      <p:ext uri="{BB962C8B-B14F-4D97-AF65-F5344CB8AC3E}">
        <p14:creationId xmlns:p14="http://schemas.microsoft.com/office/powerpoint/2010/main" val="39812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14282" y="147618"/>
            <a:ext cx="8588375" cy="6465892"/>
            <a:chOff x="158" y="102"/>
            <a:chExt cx="5410" cy="4073"/>
          </a:xfrm>
        </p:grpSpPr>
        <p:sp>
          <p:nvSpPr>
            <p:cNvPr id="112643" name="Oval 5"/>
            <p:cNvSpPr>
              <a:spLocks noChangeArrowheads="1"/>
            </p:cNvSpPr>
            <p:nvPr/>
          </p:nvSpPr>
          <p:spPr bwMode="auto">
            <a:xfrm>
              <a:off x="1488" y="1200"/>
              <a:ext cx="2640" cy="2304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32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2644" name="Text Box 30"/>
            <p:cNvSpPr txBox="1">
              <a:spLocks noChangeArrowheads="1"/>
            </p:cNvSpPr>
            <p:nvPr/>
          </p:nvSpPr>
          <p:spPr bwMode="auto">
            <a:xfrm>
              <a:off x="1338" y="2295"/>
              <a:ext cx="1062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สมุดขายสินค้า</a:t>
              </a:r>
            </a:p>
          </p:txBody>
        </p:sp>
        <p:sp>
          <p:nvSpPr>
            <p:cNvPr id="112645" name="Text Box 25"/>
            <p:cNvSpPr txBox="1">
              <a:spLocks noChangeArrowheads="1"/>
            </p:cNvSpPr>
            <p:nvPr/>
          </p:nvSpPr>
          <p:spPr bwMode="auto">
            <a:xfrm>
              <a:off x="930" y="2565"/>
              <a:ext cx="1179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สมุดซื้อสินค้า</a:t>
              </a:r>
            </a:p>
          </p:txBody>
        </p:sp>
        <p:sp>
          <p:nvSpPr>
            <p:cNvPr id="112646" name="Text Box 28"/>
            <p:cNvSpPr txBox="1">
              <a:spLocks noChangeArrowheads="1"/>
            </p:cNvSpPr>
            <p:nvPr/>
          </p:nvSpPr>
          <p:spPr bwMode="auto">
            <a:xfrm>
              <a:off x="463" y="2804"/>
              <a:ext cx="875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สมุดเงินสด</a:t>
              </a:r>
            </a:p>
          </p:txBody>
        </p:sp>
        <p:sp>
          <p:nvSpPr>
            <p:cNvPr id="112647" name="Text Box 6"/>
            <p:cNvSpPr txBox="1">
              <a:spLocks noChangeArrowheads="1"/>
            </p:cNvSpPr>
            <p:nvPr/>
          </p:nvSpPr>
          <p:spPr bwMode="auto">
            <a:xfrm>
              <a:off x="463" y="720"/>
              <a:ext cx="1646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คำนวณยอด</a:t>
              </a:r>
              <a:r>
                <a:rPr lang="th-TH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คงเหลือ       ของ</a:t>
              </a:r>
              <a: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บัญชีแยก</a:t>
              </a:r>
              <a:r>
                <a:rPr lang="th-TH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ประเภท      เพื่อ</a:t>
              </a:r>
              <a: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ทำงบทดลอง</a:t>
              </a:r>
            </a:p>
          </p:txBody>
        </p:sp>
        <p:sp>
          <p:nvSpPr>
            <p:cNvPr id="112648" name="Rectangle 7"/>
            <p:cNvSpPr>
              <a:spLocks noChangeArrowheads="1"/>
            </p:cNvSpPr>
            <p:nvPr/>
          </p:nvSpPr>
          <p:spPr bwMode="auto">
            <a:xfrm>
              <a:off x="2592" y="1104"/>
              <a:ext cx="528" cy="2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2649" name="Text Box 8"/>
            <p:cNvSpPr txBox="1">
              <a:spLocks noChangeArrowheads="1"/>
            </p:cNvSpPr>
            <p:nvPr/>
          </p:nvSpPr>
          <p:spPr bwMode="auto">
            <a:xfrm>
              <a:off x="2290" y="1016"/>
              <a:ext cx="767" cy="2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งบทดลอง</a:t>
              </a:r>
            </a:p>
          </p:txBody>
        </p:sp>
        <p:sp>
          <p:nvSpPr>
            <p:cNvPr id="112650" name="Text Box 9"/>
            <p:cNvSpPr txBox="1">
              <a:spLocks noChangeArrowheads="1"/>
            </p:cNvSpPr>
            <p:nvPr/>
          </p:nvSpPr>
          <p:spPr bwMode="auto">
            <a:xfrm>
              <a:off x="1152" y="1389"/>
              <a:ext cx="1592" cy="2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สมุดบัญชีแยกประเภททั่วไป</a:t>
              </a:r>
            </a:p>
          </p:txBody>
        </p:sp>
        <p:sp>
          <p:nvSpPr>
            <p:cNvPr id="112651" name="Text Box 10"/>
            <p:cNvSpPr txBox="1">
              <a:spLocks noChangeArrowheads="1"/>
            </p:cNvSpPr>
            <p:nvPr/>
          </p:nvSpPr>
          <p:spPr bwMode="auto">
            <a:xfrm>
              <a:off x="554" y="2025"/>
              <a:ext cx="1056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สมุดรายวันทั่วไป</a:t>
              </a:r>
            </a:p>
          </p:txBody>
        </p:sp>
        <p:sp>
          <p:nvSpPr>
            <p:cNvPr id="112652" name="Text Box 11"/>
            <p:cNvSpPr txBox="1">
              <a:spLocks noChangeArrowheads="1"/>
            </p:cNvSpPr>
            <p:nvPr/>
          </p:nvSpPr>
          <p:spPr bwMode="auto">
            <a:xfrm>
              <a:off x="3504" y="1738"/>
              <a:ext cx="1599" cy="2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สมุดบัญชีแยกประเภททั่วไป</a:t>
              </a:r>
            </a:p>
          </p:txBody>
        </p:sp>
        <p:sp>
          <p:nvSpPr>
            <p:cNvPr id="112653" name="Text Box 12"/>
            <p:cNvSpPr txBox="1">
              <a:spLocks noChangeArrowheads="1"/>
            </p:cNvSpPr>
            <p:nvPr/>
          </p:nvSpPr>
          <p:spPr bwMode="auto">
            <a:xfrm>
              <a:off x="3312" y="1440"/>
              <a:ext cx="1056" cy="2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สมุดรายวันทั่วไป</a:t>
              </a:r>
            </a:p>
          </p:txBody>
        </p:sp>
        <p:sp>
          <p:nvSpPr>
            <p:cNvPr id="112654" name="Text Box 13"/>
            <p:cNvSpPr txBox="1">
              <a:spLocks noChangeArrowheads="1"/>
            </p:cNvSpPr>
            <p:nvPr/>
          </p:nvSpPr>
          <p:spPr bwMode="auto">
            <a:xfrm>
              <a:off x="3696" y="2835"/>
              <a:ext cx="1632" cy="2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สมุดบัญชีแยกประเภททั่วไป</a:t>
              </a:r>
            </a:p>
          </p:txBody>
        </p:sp>
        <p:sp>
          <p:nvSpPr>
            <p:cNvPr id="112655" name="Text Box 14"/>
            <p:cNvSpPr txBox="1">
              <a:spLocks noChangeArrowheads="1"/>
            </p:cNvSpPr>
            <p:nvPr/>
          </p:nvSpPr>
          <p:spPr bwMode="auto">
            <a:xfrm>
              <a:off x="3408" y="2544"/>
              <a:ext cx="1056" cy="2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สมุดรายวันทั่วไป</a:t>
              </a:r>
            </a:p>
          </p:txBody>
        </p:sp>
        <p:sp>
          <p:nvSpPr>
            <p:cNvPr id="112656" name="Text Box 15"/>
            <p:cNvSpPr txBox="1">
              <a:spLocks noChangeArrowheads="1"/>
            </p:cNvSpPr>
            <p:nvPr/>
          </p:nvSpPr>
          <p:spPr bwMode="auto">
            <a:xfrm>
              <a:off x="3152" y="3502"/>
              <a:ext cx="1186" cy="291"/>
            </a:xfrm>
            <a:prstGeom prst="rect">
              <a:avLst/>
            </a:prstGeom>
            <a:solidFill>
              <a:srgbClr val="FFFFBD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งบกำไรขาดทุน</a:t>
              </a:r>
            </a:p>
          </p:txBody>
        </p:sp>
        <p:sp>
          <p:nvSpPr>
            <p:cNvPr id="112657" name="Text Box 16"/>
            <p:cNvSpPr txBox="1">
              <a:spLocks noChangeArrowheads="1"/>
            </p:cNvSpPr>
            <p:nvPr/>
          </p:nvSpPr>
          <p:spPr bwMode="auto">
            <a:xfrm>
              <a:off x="2018" y="3411"/>
              <a:ext cx="1226" cy="291"/>
            </a:xfrm>
            <a:prstGeom prst="rect">
              <a:avLst/>
            </a:prstGeom>
            <a:solidFill>
              <a:srgbClr val="FFFFBD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งบแสดงฐานะการเงิน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2658" name="Text Box 17"/>
            <p:cNvSpPr txBox="1">
              <a:spLocks noChangeArrowheads="1"/>
            </p:cNvSpPr>
            <p:nvPr/>
          </p:nvSpPr>
          <p:spPr bwMode="auto">
            <a:xfrm>
              <a:off x="2344" y="3774"/>
              <a:ext cx="912" cy="291"/>
            </a:xfrm>
            <a:prstGeom prst="rect">
              <a:avLst/>
            </a:prstGeom>
            <a:solidFill>
              <a:srgbClr val="FFFFBD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งบต้นทุนขาย</a:t>
              </a:r>
            </a:p>
          </p:txBody>
        </p:sp>
        <p:sp>
          <p:nvSpPr>
            <p:cNvPr id="112659" name="Text Box 18"/>
            <p:cNvSpPr txBox="1">
              <a:spLocks noChangeArrowheads="1"/>
            </p:cNvSpPr>
            <p:nvPr/>
          </p:nvSpPr>
          <p:spPr bwMode="auto">
            <a:xfrm>
              <a:off x="1610" y="3067"/>
              <a:ext cx="624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เอกสาร</a:t>
              </a:r>
            </a:p>
          </p:txBody>
        </p:sp>
        <p:sp>
          <p:nvSpPr>
            <p:cNvPr id="112660" name="Text Box 19"/>
            <p:cNvSpPr txBox="1">
              <a:spLocks noChangeArrowheads="1"/>
            </p:cNvSpPr>
            <p:nvPr/>
          </p:nvSpPr>
          <p:spPr bwMode="auto">
            <a:xfrm>
              <a:off x="158" y="1661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ผ่านรายการ</a:t>
              </a:r>
            </a:p>
          </p:txBody>
        </p:sp>
        <p:sp>
          <p:nvSpPr>
            <p:cNvPr id="112661" name="Text Box 20"/>
            <p:cNvSpPr txBox="1">
              <a:spLocks noChangeArrowheads="1"/>
            </p:cNvSpPr>
            <p:nvPr/>
          </p:nvSpPr>
          <p:spPr bwMode="auto">
            <a:xfrm>
              <a:off x="431" y="3119"/>
              <a:ext cx="10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บันทึกรายการ</a:t>
              </a:r>
            </a:p>
          </p:txBody>
        </p:sp>
        <p:sp>
          <p:nvSpPr>
            <p:cNvPr id="112662" name="Text Box 21"/>
            <p:cNvSpPr txBox="1">
              <a:spLocks noChangeArrowheads="1"/>
            </p:cNvSpPr>
            <p:nvPr/>
          </p:nvSpPr>
          <p:spPr bwMode="auto">
            <a:xfrm>
              <a:off x="3504" y="1056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ปรับปรุงรายการ</a:t>
              </a:r>
            </a:p>
          </p:txBody>
        </p:sp>
        <p:sp>
          <p:nvSpPr>
            <p:cNvPr id="112663" name="Text Box 22"/>
            <p:cNvSpPr txBox="1">
              <a:spLocks noChangeArrowheads="1"/>
            </p:cNvSpPr>
            <p:nvPr/>
          </p:nvSpPr>
          <p:spPr bwMode="auto">
            <a:xfrm>
              <a:off x="4272" y="216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ปิดบัญชี</a:t>
              </a:r>
            </a:p>
          </p:txBody>
        </p:sp>
        <p:sp>
          <p:nvSpPr>
            <p:cNvPr id="112664" name="AutoShape 23"/>
            <p:cNvSpPr>
              <a:spLocks noChangeArrowheads="1"/>
            </p:cNvSpPr>
            <p:nvPr/>
          </p:nvSpPr>
          <p:spPr bwMode="auto">
            <a:xfrm>
              <a:off x="1671" y="3417"/>
              <a:ext cx="240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2665" name="Text Box 24"/>
            <p:cNvSpPr txBox="1">
              <a:spLocks noChangeArrowheads="1"/>
            </p:cNvSpPr>
            <p:nvPr/>
          </p:nvSpPr>
          <p:spPr bwMode="auto">
            <a:xfrm>
              <a:off x="1706" y="3557"/>
              <a:ext cx="180" cy="2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</a:p>
          </p:txBody>
        </p:sp>
        <p:sp>
          <p:nvSpPr>
            <p:cNvPr id="112668" name="Text Box 3"/>
            <p:cNvSpPr txBox="1">
              <a:spLocks noChangeArrowheads="1"/>
            </p:cNvSpPr>
            <p:nvPr/>
          </p:nvSpPr>
          <p:spPr bwMode="auto">
            <a:xfrm>
              <a:off x="192" y="102"/>
              <a:ext cx="537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48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การบัญชีสหกรณ์การเกษตร</a:t>
              </a:r>
            </a:p>
          </p:txBody>
        </p:sp>
        <p:sp>
          <p:nvSpPr>
            <p:cNvPr id="112669" name="Text Box 31"/>
            <p:cNvSpPr txBox="1">
              <a:spLocks noChangeArrowheads="1"/>
            </p:cNvSpPr>
            <p:nvPr/>
          </p:nvSpPr>
          <p:spPr bwMode="auto">
            <a:xfrm>
              <a:off x="1234" y="1755"/>
              <a:ext cx="135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สมุดรายได้ค่าบริการ</a:t>
              </a:r>
            </a:p>
          </p:txBody>
        </p:sp>
        <p:sp>
          <p:nvSpPr>
            <p:cNvPr id="112670" name="Text Box 32"/>
            <p:cNvSpPr txBox="1">
              <a:spLocks noChangeArrowheads="1"/>
            </p:cNvSpPr>
            <p:nvPr/>
          </p:nvSpPr>
          <p:spPr bwMode="auto">
            <a:xfrm>
              <a:off x="3198" y="3884"/>
              <a:ext cx="1043" cy="291"/>
            </a:xfrm>
            <a:prstGeom prst="rect">
              <a:avLst/>
            </a:prstGeom>
            <a:solidFill>
              <a:srgbClr val="FFFFBD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งบต้นทุนการผลิต</a:t>
              </a:r>
            </a:p>
          </p:txBody>
        </p:sp>
      </p:grpSp>
      <p:sp>
        <p:nvSpPr>
          <p:cNvPr id="32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14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296988" y="139957"/>
            <a:ext cx="7074218" cy="1834158"/>
          </a:xfrm>
          <a:prstGeom prst="leftRightArrow">
            <a:avLst>
              <a:gd name="adj1" fmla="val 50000"/>
              <a:gd name="adj2" fmla="val 91538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เอกสารประกอบการลงบัญชี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7158" y="1953644"/>
            <a:ext cx="8572529" cy="4357688"/>
            <a:chOff x="387" y="1278"/>
            <a:chExt cx="5238" cy="2745"/>
          </a:xfrm>
        </p:grpSpPr>
        <p:sp>
          <p:nvSpPr>
            <p:cNvPr id="11269" name="Text Box 3"/>
            <p:cNvSpPr txBox="1">
              <a:spLocks noChangeArrowheads="1"/>
            </p:cNvSpPr>
            <p:nvPr/>
          </p:nvSpPr>
          <p:spPr bwMode="auto">
            <a:xfrm>
              <a:off x="387" y="1278"/>
              <a:ext cx="5238" cy="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th-TH" sz="4400" b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      </a:t>
              </a:r>
              <a:r>
                <a:rPr lang="th-TH" sz="4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สิ่ง</a:t>
              </a:r>
              <a:r>
                <a:rPr lang="th-TH" sz="4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ที่ใช้เป็นหลักฐานบันทึก</a:t>
              </a:r>
              <a:r>
                <a:rPr lang="th-TH" sz="4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ข้อเท็จจริงตาม</a:t>
              </a:r>
              <a:r>
                <a:rPr lang="th-TH" sz="4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ลักษณะของ</a:t>
              </a:r>
              <a:r>
                <a:rPr lang="th-TH" sz="4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รายการเงิน</a:t>
              </a:r>
              <a:r>
                <a:rPr lang="th-TH" sz="4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ที่</a:t>
              </a:r>
              <a:r>
                <a:rPr lang="th-TH" sz="4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เกิดขึ้นเพื่อ</a:t>
              </a:r>
              <a:r>
                <a:rPr lang="th-TH" sz="4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แสดงว่าได้เกิดรายการเงินขึ้น</a:t>
              </a:r>
              <a:r>
                <a:rPr lang="th-TH" sz="4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จริงตาม</a:t>
              </a:r>
              <a:r>
                <a:rPr lang="th-TH" sz="4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จำนวนที่ปรากฏในเอกสาร</a:t>
              </a:r>
              <a:r>
                <a:rPr lang="th-TH" sz="4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นั้น</a:t>
              </a:r>
            </a:p>
            <a:p>
              <a:pPr>
                <a:lnSpc>
                  <a:spcPct val="100000"/>
                </a:lnSpc>
              </a:pPr>
              <a:r>
                <a:rPr lang="th-TH" sz="4400" b="1" dirty="0" smtClean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ประกอบด้วย</a:t>
              </a:r>
            </a:p>
            <a:p>
              <a:pPr>
                <a:lnSpc>
                  <a:spcPct val="100000"/>
                </a:lnSpc>
              </a:pPr>
              <a:r>
                <a:rPr lang="th-TH" sz="4400" b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4400" b="1" dirty="0" smtClean="0">
                  <a:latin typeface="TH SarabunPSK" pitchFamily="34" charset="-34"/>
                  <a:cs typeface="TH SarabunPSK" pitchFamily="34" charset="-34"/>
                </a:rPr>
                <a:t>- เอกสารภายใน</a:t>
              </a:r>
            </a:p>
            <a:p>
              <a:pPr>
                <a:lnSpc>
                  <a:spcPct val="100000"/>
                </a:lnSpc>
              </a:pPr>
              <a:r>
                <a:rPr lang="th-TH" sz="4400" b="1" dirty="0" smtClean="0">
                  <a:latin typeface="TH SarabunPSK" pitchFamily="34" charset="-34"/>
                  <a:cs typeface="TH SarabunPSK" pitchFamily="34" charset="-34"/>
                </a:rPr>
                <a:t>	- เอกสารภายนอก</a:t>
              </a:r>
              <a:endParaRPr lang="th-TH" sz="4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graphicFrame>
          <p:nvGraphicFramePr>
            <p:cNvPr id="11266" name="Object 4"/>
            <p:cNvGraphicFramePr>
              <a:graphicFrameLocks noChangeAspect="1"/>
            </p:cNvGraphicFramePr>
            <p:nvPr/>
          </p:nvGraphicFramePr>
          <p:xfrm>
            <a:off x="4416" y="2897"/>
            <a:ext cx="1200" cy="1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Clip" r:id="rId3" imgW="2775978" imgH="2598524" progId="">
                    <p:embed/>
                  </p:oleObj>
                </mc:Choice>
                <mc:Fallback>
                  <p:oleObj name="Clip" r:id="rId3" imgW="2775978" imgH="2598524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897"/>
                          <a:ext cx="1200" cy="11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15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40511" y="115888"/>
            <a:ext cx="44759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เอกสารประกอบการลงบัญชี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68963" y="1375392"/>
            <a:ext cx="6327373" cy="25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ใบเสร็จรับเงิน</a:t>
            </a:r>
          </a:p>
          <a:p>
            <a:pPr>
              <a:lnSpc>
                <a:spcPct val="90000"/>
              </a:lnSpc>
            </a:pPr>
            <a:r>
              <a:rPr lang="th-TH" b="1" dirty="0">
                <a:solidFill>
                  <a:schemeClr val="tx2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ใช้บันทึกรายการรับเงินทุกประเภท</a:t>
            </a:r>
          </a:p>
          <a:p>
            <a:pPr>
              <a:lnSpc>
                <a:spcPct val="90000"/>
              </a:lnSpc>
            </a:pPr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ยกเว้น</a:t>
            </a:r>
            <a:r>
              <a:rPr lang="th-TH" sz="4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 </a:t>
            </a:r>
            <a:r>
              <a:rPr lang="th-TH" sz="4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การรับเงินค่าขายสินค้า </a:t>
            </a:r>
          </a:p>
          <a:p>
            <a:pPr>
              <a:lnSpc>
                <a:spcPct val="90000"/>
              </a:lnSpc>
            </a:pPr>
            <a:r>
              <a:rPr lang="th-TH" sz="4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4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 การ</a:t>
            </a:r>
            <a:r>
              <a:rPr lang="th-TH" sz="4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รับเงินฝาก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12235" y="4149080"/>
            <a:ext cx="5078634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ใบรับเงินขายสินค้า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ใช้บันทึกรายการรับเงินสด</a:t>
            </a:r>
          </a:p>
          <a:p>
            <a:pPr>
              <a:lnSpc>
                <a:spcPct val="90000"/>
              </a:lnSpc>
            </a:pPr>
            <a:r>
              <a:rPr lang="th-TH" sz="44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ค่าขายสินค้า / ผลิตผล</a:t>
            </a:r>
          </a:p>
        </p:txBody>
      </p:sp>
    </p:spTree>
    <p:extLst>
      <p:ext uri="{BB962C8B-B14F-4D97-AF65-F5344CB8AC3E}">
        <p14:creationId xmlns:p14="http://schemas.microsoft.com/office/powerpoint/2010/main" val="17849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635897" y="115888"/>
            <a:ext cx="55365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เอกสารประกอบการลงบัญชี (ต่อ)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85734" y="1474774"/>
            <a:ext cx="8501065" cy="3454406"/>
            <a:chOff x="857" y="1943"/>
            <a:chExt cx="5355" cy="2176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5024" y="2904"/>
            <a:ext cx="1102" cy="1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Clip" r:id="rId3" imgW="1203517" imgH="1321482" progId="">
                    <p:embed/>
                  </p:oleObj>
                </mc:Choice>
                <mc:Fallback>
                  <p:oleObj name="Clip" r:id="rId3" imgW="1203517" imgH="1321482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4" y="2904"/>
                          <a:ext cx="1102" cy="12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7" y="1943"/>
              <a:ext cx="5355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th-TH" sz="4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ใบกำกับสินค้า</a:t>
              </a:r>
              <a:endPara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lnSpc>
                  <a:spcPct val="85000"/>
                </a:lnSpc>
              </a:pPr>
              <a:r>
                <a:rPr lang="th-TH" sz="4400" b="1" dirty="0" smtClean="0"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th-TH" sz="4000" b="1" dirty="0" smtClean="0">
                  <a:latin typeface="TH SarabunPSK" pitchFamily="34" charset="-34"/>
                  <a:cs typeface="TH SarabunPSK" pitchFamily="34" charset="-34"/>
                </a:rPr>
                <a:t>ใช้</a:t>
              </a:r>
              <a:r>
                <a:rPr lang="th-TH" sz="4000" b="1" dirty="0">
                  <a:latin typeface="TH SarabunPSK" pitchFamily="34" charset="-34"/>
                  <a:cs typeface="TH SarabunPSK" pitchFamily="34" charset="-34"/>
                </a:rPr>
                <a:t>บันทึกรายการค่าขายสินค้า / </a:t>
              </a:r>
              <a:r>
                <a:rPr lang="th-TH" sz="4000" b="1" dirty="0" smtClean="0">
                  <a:latin typeface="TH SarabunPSK" pitchFamily="34" charset="-34"/>
                  <a:cs typeface="TH SarabunPSK" pitchFamily="34" charset="-34"/>
                </a:rPr>
                <a:t>ผลิตผลเป็น</a:t>
              </a:r>
              <a:r>
                <a:rPr lang="th-TH" sz="4000" b="1" dirty="0">
                  <a:latin typeface="TH SarabunPSK" pitchFamily="34" charset="-34"/>
                  <a:cs typeface="TH SarabunPSK" pitchFamily="34" charset="-34"/>
                </a:rPr>
                <a:t>เงินเชื่อ</a:t>
              </a: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6400" y="3775169"/>
            <a:ext cx="7418388" cy="282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ใบเบิกเงิน</a:t>
            </a:r>
            <a:endParaRPr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5000"/>
              </a:lnSpc>
            </a:pPr>
            <a:r>
              <a:rPr lang="th-TH" sz="4000" b="1" dirty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บันทึกรายการจ่ายเงินทุกประเภท</a:t>
            </a:r>
          </a:p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ยกเว้น</a:t>
            </a:r>
            <a:r>
              <a:rPr lang="th-TH" sz="4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 - จ่าย</a:t>
            </a: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เงินกู้ให้แก่สมาชิก</a:t>
            </a:r>
          </a:p>
          <a:p>
            <a:pPr>
              <a:lnSpc>
                <a:spcPct val="85000"/>
              </a:lnSpc>
            </a:pP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4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- จ่าย</a:t>
            </a: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คืนเงินรับฝาก</a:t>
            </a:r>
          </a:p>
          <a:p>
            <a:pPr>
              <a:lnSpc>
                <a:spcPct val="85000"/>
              </a:lnSpc>
            </a:pP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4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 - จ่ายเงิน</a:t>
            </a: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ที่ผู้รับมีใบเสร็จฯ ออกให้สหกรณ์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4536" y="2588840"/>
            <a:ext cx="6106159" cy="12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ใบรับเงินกู้</a:t>
            </a:r>
            <a:endParaRPr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5000"/>
              </a:lnSpc>
            </a:pPr>
            <a:r>
              <a:rPr lang="th-TH" sz="4000" b="1" dirty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บันทึกรายการจ่ายเงินกู้ให้แก่สมาชิก</a:t>
            </a:r>
          </a:p>
        </p:txBody>
      </p:sp>
    </p:spTree>
    <p:extLst>
      <p:ext uri="{BB962C8B-B14F-4D97-AF65-F5344CB8AC3E}">
        <p14:creationId xmlns:p14="http://schemas.microsoft.com/office/powerpoint/2010/main" val="42521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635897" y="115888"/>
            <a:ext cx="55365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เอกสารประกอบการลงบัญชี (ต่อ)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2373" y="1323925"/>
            <a:ext cx="6111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ใบรับสินค้า</a:t>
            </a:r>
            <a:endParaRPr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00000"/>
              </a:lnSpc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ใช้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บันทึกรายการซื้อผลิตผล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2272" y="2603909"/>
            <a:ext cx="8858280" cy="125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ใบสำคัญการให้บริการ</a:t>
            </a:r>
          </a:p>
          <a:p>
            <a:pPr>
              <a:lnSpc>
                <a:spcPct val="90000"/>
              </a:lnSpc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ใช้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บันทึกรายการค่าบริการที่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สหกรณ์ให้แก่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82842" y="3844525"/>
            <a:ext cx="8929718" cy="13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ใบส่งเงินฝากออมทรัพย์ / ประจำ</a:t>
            </a:r>
          </a:p>
          <a:p>
            <a:pPr>
              <a:lnSpc>
                <a:spcPct val="90000"/>
              </a:lnSpc>
            </a:pPr>
            <a:r>
              <a:rPr lang="th-TH" sz="4400" b="1" dirty="0" smtClean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บันทึกรายการเงินฝากที่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สมาชิกส่ง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ฝากต่อสหกรณ์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3904" y="5140349"/>
            <a:ext cx="7602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ใบถอนเงินฝากออมทรัพย์ / ประจำ</a:t>
            </a:r>
          </a:p>
          <a:p>
            <a:r>
              <a:rPr lang="th-TH" sz="4000" b="1" dirty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ใช้บันทึกรายการจ่ายคืนเงินรับฝากให้สมาชิก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01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635897" y="115888"/>
            <a:ext cx="55365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เอกสารประกอบการลงบัญชี (ต่อ)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322" y="1419858"/>
            <a:ext cx="8643998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ใบสำคัญรับ</a:t>
            </a:r>
          </a:p>
          <a:p>
            <a:pPr>
              <a:lnSpc>
                <a:spcPct val="90000"/>
              </a:lnSpc>
            </a:pPr>
            <a:r>
              <a:rPr lang="th-TH" sz="4000" b="1" dirty="0" smtClean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      ใช้</a:t>
            </a:r>
            <a:r>
              <a:rPr lang="th-TH" sz="4000" b="1" dirty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สรุปรายการเงินที่ได้รับ</a:t>
            </a:r>
            <a:r>
              <a:rPr lang="th-TH" sz="4000" b="1" dirty="0" smtClean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ประจำวัน</a:t>
            </a:r>
          </a:p>
          <a:p>
            <a:pPr>
              <a:lnSpc>
                <a:spcPct val="90000"/>
              </a:lnSpc>
            </a:pPr>
            <a:r>
              <a:rPr lang="th-TH" sz="4000" b="1" dirty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     จำแนก</a:t>
            </a:r>
            <a:r>
              <a:rPr lang="th-TH" sz="4000" b="1" dirty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เป็นแต่</a:t>
            </a:r>
            <a:r>
              <a:rPr lang="th-TH" sz="4000" b="1" dirty="0" smtClean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ละประเภท</a:t>
            </a:r>
            <a:endParaRPr lang="th-TH" sz="4000" b="1" dirty="0">
              <a:solidFill>
                <a:schemeClr val="accent4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9526" y="3268589"/>
            <a:ext cx="8715436" cy="131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ใบสำคัญจ่าย</a:t>
            </a:r>
          </a:p>
          <a:p>
            <a:pPr>
              <a:lnSpc>
                <a:spcPct val="90000"/>
              </a:lnSpc>
            </a:pPr>
            <a:r>
              <a:rPr lang="th-TH" b="1" dirty="0" smtClean="0">
                <a:solidFill>
                  <a:srgbClr val="00FFF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b="1" dirty="0" smtClean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ใช้สรุปรายการจ่ายเงินประจำวันจำแนกเป็นแต่ละประเภท</a:t>
            </a:r>
            <a:endParaRPr lang="th-TH" sz="4000" b="1" dirty="0">
              <a:solidFill>
                <a:schemeClr val="accent4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3168" y="4586799"/>
            <a:ext cx="8306328" cy="186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ใบโอนบัญชี</a:t>
            </a:r>
          </a:p>
          <a:p>
            <a:pPr>
              <a:lnSpc>
                <a:spcPct val="90000"/>
              </a:lnSpc>
            </a:pPr>
            <a:r>
              <a:rPr lang="th-TH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บันทึกรายการแก้ไขข้อผิดพลาดทางบัญชี</a:t>
            </a:r>
          </a:p>
          <a:p>
            <a:pPr>
              <a:lnSpc>
                <a:spcPct val="90000"/>
              </a:lnSpc>
            </a:pP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การ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ปรับปรุงบัญชี  การปิดบัญชี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30972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2" cstate="print"/>
          <a:srcRect r="26757"/>
          <a:stretch>
            <a:fillRect/>
          </a:stretch>
        </p:blipFill>
        <p:spPr bwMode="auto">
          <a:xfrm>
            <a:off x="0" y="0"/>
            <a:ext cx="8786874" cy="6715148"/>
          </a:xfrm>
          <a:prstGeom prst="rect">
            <a:avLst/>
          </a:prstGeom>
          <a:noFill/>
        </p:spPr>
      </p:pic>
      <p:pic>
        <p:nvPicPr>
          <p:cNvPr id="8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2984"/>
            <a:ext cx="2857487" cy="5715016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2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20556" y="2132856"/>
            <a:ext cx="8143932" cy="41549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ลักษณะการดำเนินธุรกิจสหกรณ์การเกษตร</a:t>
            </a:r>
          </a:p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การควบคุมภายในของสหกรณ์</a:t>
            </a:r>
          </a:p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การบัญชีสหกรณ์การเกษตร</a:t>
            </a:r>
          </a:p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กฎหมาย ระเบียบที่เกี่ยวข้องกับสหกรณ์</a:t>
            </a:r>
          </a:p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รายงานทางการเงินการบัญชี</a:t>
            </a:r>
          </a:p>
          <a:p>
            <a:pPr>
              <a:defRPr/>
            </a:pPr>
            <a:endParaRPr lang="th-TH" sz="44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10225" y="913139"/>
            <a:ext cx="31566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ประเด็นสำคัญ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09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8596" y="2348880"/>
            <a:ext cx="792961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ใช้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บันทึกรายการทางการเงินจากเอกสารต่าง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ๆ เรียงลำดับตามเหตุการณ์ที่เกิดขึ้น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14678" y="187252"/>
            <a:ext cx="2786082" cy="7848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5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สมุดบัญชี</a:t>
            </a:r>
            <a:endParaRPr lang="th-TH" sz="5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316052" y="3212976"/>
            <a:ext cx="8715404" cy="3422656"/>
            <a:chOff x="316052" y="2790450"/>
            <a:chExt cx="8715404" cy="3422656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73422" y="2790450"/>
              <a:ext cx="68580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th-TH" sz="32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สมุดเงินสด       </a:t>
              </a:r>
              <a:r>
                <a:rPr lang="th-TH" sz="3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ใช้บันทึกการรับ - จ่ายเงินสดประจำวัน</a:t>
              </a:r>
              <a:endPara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48580" y="3249410"/>
              <a:ext cx="86439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th-TH" sz="32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สมุดซื้อสินค้า     </a:t>
              </a:r>
              <a:r>
                <a:rPr lang="th-TH" sz="3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ใช้บันทึกรายการซื้อสินค้าเป็นเงินสด และเงินเชื่อ</a:t>
              </a:r>
              <a:endPara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18216" y="3723536"/>
              <a:ext cx="85725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th-TH" sz="32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สมุดขายสินค้า    </a:t>
              </a:r>
              <a:r>
                <a:rPr lang="th-TH" sz="3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ใช้บันทึกรายการขายสินค้าเงินสด และเงินเชื่อ</a:t>
              </a:r>
              <a:endParaRPr lang="th-TH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32316" y="4167330"/>
              <a:ext cx="86991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th-TH" sz="32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สมุดรายได้ค่าบริการ </a:t>
              </a:r>
              <a:r>
                <a:rPr lang="th-TH" sz="3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ใช้บันทึกรายการรายได้ค่าบริการเงินสด และเงินเชื่อ</a:t>
              </a:r>
              <a:endPara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16052" y="4643446"/>
              <a:ext cx="861366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th-TH" sz="32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สมุดรายวันทั่วไป     </a:t>
              </a:r>
              <a:r>
                <a:rPr lang="th-TH" sz="3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ใช้บันทึกรายการที่ไม่เกี่ยวกับการรับ – จ่ายเงินสด</a:t>
              </a:r>
            </a:p>
            <a:p>
              <a:pPr>
                <a:lnSpc>
                  <a:spcPct val="100000"/>
                </a:lnSpc>
              </a:pPr>
              <a:r>
                <a:rPr lang="th-TH" sz="3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                         - การแก้ไขข้อผิดพลาดทางบัญชี</a:t>
              </a:r>
            </a:p>
            <a:p>
              <a:pPr>
                <a:lnSpc>
                  <a:spcPct val="100000"/>
                </a:lnSpc>
              </a:pPr>
              <a:r>
                <a:rPr lang="th-TH" sz="3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	         - การปรับปรุงบัญชี , การปิดบัญชี</a:t>
              </a:r>
              <a:endPara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20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28596" y="836712"/>
            <a:ext cx="2571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00034" y="1622530"/>
            <a:ext cx="3292889" cy="5909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สมุดบันทึกรายการขั้นต้น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30413" y="602474"/>
            <a:ext cx="5399107" cy="786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5000" b="1" dirty="0">
                <a:latin typeface="TH SarabunPSK" pitchFamily="34" charset="-34"/>
                <a:cs typeface="TH SarabunPSK" pitchFamily="34" charset="-34"/>
              </a:rPr>
              <a:t>สมุดบันทึกรายการขั้นปลาย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7538" y="1727573"/>
            <a:ext cx="80634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ใช้บันทึกรายการเงินแยกตาม</a:t>
            </a: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ลักษณะของ</a:t>
            </a:r>
          </a:p>
          <a:p>
            <a:pPr>
              <a:lnSpc>
                <a:spcPct val="100000"/>
              </a:lnSpc>
            </a:pP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รายการเงินที่เกิดขึ้นแต่ละประเภท  โดยผ่าน</a:t>
            </a:r>
          </a:p>
          <a:p>
            <a:pPr>
              <a:lnSpc>
                <a:spcPct val="100000"/>
              </a:lnSpc>
            </a:pP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รายการ</a:t>
            </a: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มาจากสมุดบัญชีขั้นต้น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5000" y="4057584"/>
            <a:ext cx="42979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-  สมุดบัญชีแยกประเภท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5000" y="4819584"/>
            <a:ext cx="19880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-  ทะเบียน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05000" y="5505384"/>
            <a:ext cx="27384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-  บัญชีย่อย</a:t>
            </a:r>
          </a:p>
        </p:txBody>
      </p:sp>
      <p:graphicFrame>
        <p:nvGraphicFramePr>
          <p:cNvPr id="29698" name="Object 8"/>
          <p:cNvGraphicFramePr>
            <a:graphicFrameLocks noChangeAspect="1"/>
          </p:cNvGraphicFramePr>
          <p:nvPr/>
        </p:nvGraphicFramePr>
        <p:xfrm>
          <a:off x="5943600" y="5151438"/>
          <a:ext cx="27432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Clip" r:id="rId3" imgW="3432673" imgH="1461458" progId="">
                  <p:embed/>
                </p:oleObj>
              </mc:Choice>
              <mc:Fallback>
                <p:oleObj name="Clip" r:id="rId3" imgW="3432673" imgH="1461458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51438"/>
                        <a:ext cx="2743200" cy="117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21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026"/>
          <p:cNvSpPr txBox="1">
            <a:spLocks noChangeArrowheads="1"/>
          </p:cNvSpPr>
          <p:nvPr/>
        </p:nvSpPr>
        <p:spPr bwMode="auto">
          <a:xfrm>
            <a:off x="500063" y="521385"/>
            <a:ext cx="8429655" cy="18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สมุดบัญชีแยกประเภท</a:t>
            </a:r>
          </a:p>
          <a:p>
            <a:pPr>
              <a:lnSpc>
                <a:spcPct val="90000"/>
              </a:lnSpc>
            </a:pPr>
            <a:r>
              <a:rPr lang="th-TH" sz="36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40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40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ผ่านรายการจากสมุดบันทึก</a:t>
            </a:r>
            <a:r>
              <a:rPr lang="th-TH" sz="40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รายการขั้นต้น</a:t>
            </a:r>
          </a:p>
          <a:p>
            <a:pPr>
              <a:lnSpc>
                <a:spcPct val="90000"/>
              </a:lnSpc>
            </a:pPr>
            <a:r>
              <a:rPr lang="th-TH" sz="40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       แยก</a:t>
            </a:r>
            <a:r>
              <a:rPr lang="th-TH" sz="40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ตามประเภทบัญชี</a:t>
            </a:r>
            <a:endParaRPr lang="th-TH" sz="2400" b="1" dirty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500063" y="2328854"/>
            <a:ext cx="8643938" cy="4340226"/>
            <a:chOff x="277" y="1557"/>
            <a:chExt cx="5445" cy="2734"/>
          </a:xfrm>
        </p:grpSpPr>
        <p:sp>
          <p:nvSpPr>
            <p:cNvPr id="30726" name="Text Box 1027"/>
            <p:cNvSpPr txBox="1">
              <a:spLocks noChangeArrowheads="1"/>
            </p:cNvSpPr>
            <p:nvPr/>
          </p:nvSpPr>
          <p:spPr bwMode="auto">
            <a:xfrm>
              <a:off x="277" y="1557"/>
              <a:ext cx="5445" cy="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th-TH" sz="4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บัญชีย่อย / </a:t>
              </a:r>
              <a:r>
                <a:rPr lang="th-TH" sz="4400" b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ทะเบียน</a:t>
              </a:r>
              <a:endPara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lnSpc>
                  <a:spcPct val="85000"/>
                </a:lnSpc>
              </a:pP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4000" b="1" dirty="0">
                  <a:latin typeface="TH SarabunPSK" pitchFamily="34" charset="-34"/>
                  <a:cs typeface="TH SarabunPSK" pitchFamily="34" charset="-34"/>
                </a:rPr>
                <a:t>ใช้บันทึกรายละเอียดของแต่ละราย</a:t>
              </a:r>
            </a:p>
            <a:p>
              <a:pPr>
                <a:lnSpc>
                  <a:spcPct val="85000"/>
                </a:lnSpc>
              </a:pPr>
              <a:r>
                <a:rPr lang="th-TH" sz="4000" b="1" dirty="0">
                  <a:latin typeface="TH SarabunPSK" pitchFamily="34" charset="-34"/>
                  <a:cs typeface="TH SarabunPSK" pitchFamily="34" charset="-34"/>
                </a:rPr>
                <a:t>           -   บัญชีย่อยลูกหนี้</a:t>
              </a:r>
            </a:p>
            <a:p>
              <a:pPr>
                <a:lnSpc>
                  <a:spcPct val="85000"/>
                </a:lnSpc>
              </a:pPr>
              <a:r>
                <a:rPr lang="th-TH" sz="4000" b="1" dirty="0">
                  <a:latin typeface="TH SarabunPSK" pitchFamily="34" charset="-34"/>
                  <a:cs typeface="TH SarabunPSK" pitchFamily="34" charset="-34"/>
                </a:rPr>
                <a:t>           -   บัญชีย่อยเจ้าหนี้</a:t>
              </a:r>
            </a:p>
            <a:p>
              <a:pPr>
                <a:lnSpc>
                  <a:spcPct val="85000"/>
                </a:lnSpc>
              </a:pPr>
              <a:r>
                <a:rPr lang="th-TH" sz="4000" b="1" dirty="0">
                  <a:latin typeface="TH SarabunPSK" pitchFamily="34" charset="-34"/>
                  <a:cs typeface="TH SarabunPSK" pitchFamily="34" charset="-34"/>
                </a:rPr>
                <a:t>           -   ทะเบียนหุ้น</a:t>
              </a:r>
            </a:p>
            <a:p>
              <a:pPr>
                <a:lnSpc>
                  <a:spcPct val="85000"/>
                </a:lnSpc>
              </a:pPr>
              <a:r>
                <a:rPr lang="th-TH" sz="4000" b="1" dirty="0">
                  <a:latin typeface="TH SarabunPSK" pitchFamily="34" charset="-34"/>
                  <a:cs typeface="TH SarabunPSK" pitchFamily="34" charset="-34"/>
                </a:rPr>
                <a:t>           -   ทะเบียนคุม</a:t>
              </a:r>
              <a:r>
                <a:rPr lang="th-TH" sz="4000" b="1" dirty="0" smtClean="0">
                  <a:latin typeface="TH SarabunPSK" pitchFamily="34" charset="-34"/>
                  <a:cs typeface="TH SarabunPSK" pitchFamily="34" charset="-34"/>
                </a:rPr>
                <a:t>สินค้า</a:t>
              </a:r>
            </a:p>
            <a:p>
              <a:pPr>
                <a:lnSpc>
                  <a:spcPct val="85000"/>
                </a:lnSpc>
              </a:pPr>
              <a:r>
                <a:rPr lang="th-TH" sz="4000" b="1" dirty="0" smtClean="0">
                  <a:latin typeface="TH SarabunPSK" pitchFamily="34" charset="-34"/>
                  <a:cs typeface="TH SarabunPSK" pitchFamily="34" charset="-34"/>
                </a:rPr>
                <a:t>           -   ทะเบียนสินทรัพย์ถาวร</a:t>
              </a:r>
              <a:endParaRPr lang="th-TH" sz="4000" b="1" dirty="0">
                <a:latin typeface="TH SarabunPSK" pitchFamily="34" charset="-34"/>
                <a:cs typeface="TH SarabunPSK" pitchFamily="34" charset="-34"/>
              </a:endParaRPr>
            </a:p>
            <a:p>
              <a:pPr>
                <a:lnSpc>
                  <a:spcPct val="85000"/>
                </a:lnSpc>
              </a:pPr>
              <a:r>
                <a:rPr lang="th-TH" sz="4000" b="1" dirty="0">
                  <a:latin typeface="TH SarabunPSK" pitchFamily="34" charset="-34"/>
                  <a:cs typeface="TH SarabunPSK" pitchFamily="34" charset="-34"/>
                </a:rPr>
                <a:t>                    </a:t>
              </a:r>
              <a:r>
                <a:rPr lang="th-TH" sz="4000" b="1" dirty="0" smtClean="0">
                  <a:latin typeface="TH SarabunPSK" pitchFamily="34" charset="-34"/>
                  <a:cs typeface="TH SarabunPSK" pitchFamily="34" charset="-34"/>
                </a:rPr>
                <a:t>ฯลฯ         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graphicFrame>
          <p:nvGraphicFramePr>
            <p:cNvPr id="30723" name="Object 1029"/>
            <p:cNvGraphicFramePr>
              <a:graphicFrameLocks noChangeAspect="1"/>
            </p:cNvGraphicFramePr>
            <p:nvPr/>
          </p:nvGraphicFramePr>
          <p:xfrm>
            <a:off x="4237" y="2520"/>
            <a:ext cx="1178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name="Clip" r:id="rId3" imgW="2365022" imgH="2595316" progId="">
                    <p:embed/>
                  </p:oleObj>
                </mc:Choice>
                <mc:Fallback>
                  <p:oleObj name="Clip" r:id="rId3" imgW="2365022" imgH="2595316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7" y="2520"/>
                          <a:ext cx="1178" cy="1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22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944080" y="540409"/>
            <a:ext cx="5434013" cy="814579"/>
          </a:xfrm>
          <a:prstGeom prst="ribbon2">
            <a:avLst>
              <a:gd name="adj1" fmla="val 12500"/>
              <a:gd name="adj2" fmla="val 6990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th-TH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งบทดลอง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689100"/>
            <a:ext cx="88122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	      </a:t>
            </a:r>
            <a:r>
              <a:rPr lang="th-TH" sz="4800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รูปแบบทางบัญชีที่จัดทำขึ้น </a:t>
            </a:r>
            <a:r>
              <a:rPr lang="th-TH" sz="4800" b="1" dirty="0" smtClean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4800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พิสูจน์</a:t>
            </a:r>
          </a:p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ความถูกต้องของจำนวนเงินในบัญชีแยกประเภท      </a:t>
            </a:r>
          </a:p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ว่าได้มีการบันทึกบัญชีถูกต้องตามหลักบัญชีคู่หรือไม่	     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09613" y="321216"/>
          <a:ext cx="146843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Clip" r:id="rId3" imgW="1414399" imgH="1824045" progId="">
                  <p:embed/>
                </p:oleObj>
              </mc:Choice>
              <mc:Fallback>
                <p:oleObj name="Clip" r:id="rId3" imgW="1414399" imgH="1824045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321216"/>
                        <a:ext cx="1468437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89582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	     </a:t>
            </a:r>
            <a:r>
              <a:rPr lang="th-TH" sz="4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จำนวนเงินทางด้านเดบิตทุกบัญชีรวมกัน</a:t>
            </a:r>
          </a:p>
          <a:p>
            <a:r>
              <a:rPr lang="th-TH" sz="4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ต้องเท่ากับยอดรวมจำนวนเงินทางด้านเครดิต</a:t>
            </a:r>
          </a:p>
          <a:p>
            <a:r>
              <a:rPr lang="th-TH" sz="4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ของทุกบัญชี</a:t>
            </a: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23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38422" y="5040313"/>
            <a:ext cx="6283140" cy="1308100"/>
            <a:chOff x="1702" y="3062"/>
            <a:chExt cx="3855" cy="867"/>
          </a:xfrm>
        </p:grpSpPr>
        <p:sp>
          <p:nvSpPr>
            <p:cNvPr id="99369" name="Freeform 5"/>
            <p:cNvSpPr>
              <a:spLocks/>
            </p:cNvSpPr>
            <p:nvPr/>
          </p:nvSpPr>
          <p:spPr bwMode="gray">
            <a:xfrm>
              <a:off x="4877" y="3062"/>
              <a:ext cx="680" cy="866"/>
            </a:xfrm>
            <a:custGeom>
              <a:avLst/>
              <a:gdLst>
                <a:gd name="T0" fmla="*/ 2 w 847"/>
                <a:gd name="T1" fmla="*/ 2 h 1079"/>
                <a:gd name="T2" fmla="*/ 0 w 847"/>
                <a:gd name="T3" fmla="*/ 2 h 1079"/>
                <a:gd name="T4" fmla="*/ 2 w 847"/>
                <a:gd name="T5" fmla="*/ 0 h 1079"/>
                <a:gd name="T6" fmla="*/ 2 w 847"/>
                <a:gd name="T7" fmla="*/ 2 h 1079"/>
                <a:gd name="T8" fmla="*/ 2 w 847"/>
                <a:gd name="T9" fmla="*/ 2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7"/>
                <a:gd name="T16" fmla="*/ 0 h 1079"/>
                <a:gd name="T17" fmla="*/ 847 w 847"/>
                <a:gd name="T18" fmla="*/ 1079 h 10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4747B2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9370" name="Freeform 6"/>
            <p:cNvSpPr>
              <a:spLocks/>
            </p:cNvSpPr>
            <p:nvPr/>
          </p:nvSpPr>
          <p:spPr bwMode="gray">
            <a:xfrm>
              <a:off x="2010" y="3062"/>
              <a:ext cx="3168" cy="369"/>
            </a:xfrm>
            <a:custGeom>
              <a:avLst/>
              <a:gdLst>
                <a:gd name="T0" fmla="*/ 0 w 3947"/>
                <a:gd name="T1" fmla="*/ 2 h 460"/>
                <a:gd name="T2" fmla="*/ 2 w 3947"/>
                <a:gd name="T3" fmla="*/ 2 h 460"/>
                <a:gd name="T4" fmla="*/ 2 w 3947"/>
                <a:gd name="T5" fmla="*/ 0 h 460"/>
                <a:gd name="T6" fmla="*/ 2 w 3947"/>
                <a:gd name="T7" fmla="*/ 0 h 460"/>
                <a:gd name="T8" fmla="*/ 0 w 3947"/>
                <a:gd name="T9" fmla="*/ 2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7"/>
                <a:gd name="T16" fmla="*/ 0 h 460"/>
                <a:gd name="T17" fmla="*/ 3947 w 3947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4141A2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9371" name="Freeform 7"/>
            <p:cNvSpPr>
              <a:spLocks/>
            </p:cNvSpPr>
            <p:nvPr/>
          </p:nvSpPr>
          <p:spPr bwMode="gray">
            <a:xfrm>
              <a:off x="1702" y="3429"/>
              <a:ext cx="3497" cy="500"/>
            </a:xfrm>
            <a:custGeom>
              <a:avLst/>
              <a:gdLst>
                <a:gd name="T0" fmla="*/ 2 w 4357"/>
                <a:gd name="T1" fmla="*/ 0 h 623"/>
                <a:gd name="T2" fmla="*/ 2 w 4357"/>
                <a:gd name="T3" fmla="*/ 0 h 623"/>
                <a:gd name="T4" fmla="*/ 2 w 4357"/>
                <a:gd name="T5" fmla="*/ 2 h 623"/>
                <a:gd name="T6" fmla="*/ 0 w 4357"/>
                <a:gd name="T7" fmla="*/ 2 h 623"/>
                <a:gd name="T8" fmla="*/ 2 w 4357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7"/>
                <a:gd name="T16" fmla="*/ 0 h 623"/>
                <a:gd name="T17" fmla="*/ 4357 w 4357"/>
                <a:gd name="T18" fmla="*/ 623 h 6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9999FF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50611" y="4257675"/>
            <a:ext cx="4979628" cy="1181100"/>
            <a:chOff x="2069" y="2572"/>
            <a:chExt cx="3054" cy="784"/>
          </a:xfrm>
        </p:grpSpPr>
        <p:sp>
          <p:nvSpPr>
            <p:cNvPr id="99366" name="Freeform 9"/>
            <p:cNvSpPr>
              <a:spLocks/>
            </p:cNvSpPr>
            <p:nvPr/>
          </p:nvSpPr>
          <p:spPr bwMode="gray">
            <a:xfrm>
              <a:off x="4522" y="2572"/>
              <a:ext cx="601" cy="784"/>
            </a:xfrm>
            <a:custGeom>
              <a:avLst/>
              <a:gdLst>
                <a:gd name="T0" fmla="*/ 2 w 749"/>
                <a:gd name="T1" fmla="*/ 2 h 977"/>
                <a:gd name="T2" fmla="*/ 0 w 749"/>
                <a:gd name="T3" fmla="*/ 2 h 977"/>
                <a:gd name="T4" fmla="*/ 2 w 749"/>
                <a:gd name="T5" fmla="*/ 0 h 977"/>
                <a:gd name="T6" fmla="*/ 2 w 749"/>
                <a:gd name="T7" fmla="*/ 2 h 977"/>
                <a:gd name="T8" fmla="*/ 2 w 749"/>
                <a:gd name="T9" fmla="*/ 2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9"/>
                <a:gd name="T16" fmla="*/ 0 h 977"/>
                <a:gd name="T17" fmla="*/ 749 w 749"/>
                <a:gd name="T18" fmla="*/ 977 h 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9570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9367" name="Freeform 10"/>
            <p:cNvSpPr>
              <a:spLocks/>
            </p:cNvSpPr>
            <p:nvPr/>
          </p:nvSpPr>
          <p:spPr bwMode="gray">
            <a:xfrm>
              <a:off x="2370" y="2572"/>
              <a:ext cx="2380" cy="276"/>
            </a:xfrm>
            <a:custGeom>
              <a:avLst/>
              <a:gdLst>
                <a:gd name="T0" fmla="*/ 0 w 2964"/>
                <a:gd name="T1" fmla="*/ 2 h 344"/>
                <a:gd name="T2" fmla="*/ 2 w 2964"/>
                <a:gd name="T3" fmla="*/ 2 h 344"/>
                <a:gd name="T4" fmla="*/ 2 w 2964"/>
                <a:gd name="T5" fmla="*/ 0 h 344"/>
                <a:gd name="T6" fmla="*/ 2 w 2964"/>
                <a:gd name="T7" fmla="*/ 1 h 344"/>
                <a:gd name="T8" fmla="*/ 0 w 2964"/>
                <a:gd name="T9" fmla="*/ 2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4"/>
                <a:gd name="T16" fmla="*/ 0 h 344"/>
                <a:gd name="T17" fmla="*/ 2964 w 296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5A44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9368" name="Freeform 11"/>
            <p:cNvSpPr>
              <a:spLocks/>
            </p:cNvSpPr>
            <p:nvPr/>
          </p:nvSpPr>
          <p:spPr bwMode="gray">
            <a:xfrm>
              <a:off x="2069" y="2847"/>
              <a:ext cx="2763" cy="509"/>
            </a:xfrm>
            <a:custGeom>
              <a:avLst/>
              <a:gdLst>
                <a:gd name="T0" fmla="*/ 0 w 3443"/>
                <a:gd name="T1" fmla="*/ 2 h 634"/>
                <a:gd name="T2" fmla="*/ 2 w 3443"/>
                <a:gd name="T3" fmla="*/ 2 h 634"/>
                <a:gd name="T4" fmla="*/ 2 w 3443"/>
                <a:gd name="T5" fmla="*/ 0 h 634"/>
                <a:gd name="T6" fmla="*/ 2 w 3443"/>
                <a:gd name="T7" fmla="*/ 0 h 634"/>
                <a:gd name="T8" fmla="*/ 0 w 3443"/>
                <a:gd name="T9" fmla="*/ 2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3"/>
                <a:gd name="T16" fmla="*/ 0 h 634"/>
                <a:gd name="T17" fmla="*/ 3443 w 34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86E7CF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38908" y="3478213"/>
            <a:ext cx="3701499" cy="1027112"/>
            <a:chOff x="2422" y="2087"/>
            <a:chExt cx="2271" cy="681"/>
          </a:xfrm>
        </p:grpSpPr>
        <p:sp>
          <p:nvSpPr>
            <p:cNvPr id="99363" name="Freeform 13"/>
            <p:cNvSpPr>
              <a:spLocks/>
            </p:cNvSpPr>
            <p:nvPr/>
          </p:nvSpPr>
          <p:spPr bwMode="gray">
            <a:xfrm>
              <a:off x="4167" y="2087"/>
              <a:ext cx="526" cy="681"/>
            </a:xfrm>
            <a:custGeom>
              <a:avLst/>
              <a:gdLst>
                <a:gd name="T0" fmla="*/ 0 w 655"/>
                <a:gd name="T1" fmla="*/ 2 h 849"/>
                <a:gd name="T2" fmla="*/ 2 w 655"/>
                <a:gd name="T3" fmla="*/ 2 h 849"/>
                <a:gd name="T4" fmla="*/ 2 w 655"/>
                <a:gd name="T5" fmla="*/ 2 h 849"/>
                <a:gd name="T6" fmla="*/ 2 w 655"/>
                <a:gd name="T7" fmla="*/ 0 h 849"/>
                <a:gd name="T8" fmla="*/ 0 w 655"/>
                <a:gd name="T9" fmla="*/ 2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49"/>
                <a:gd name="T17" fmla="*/ 655 w 655"/>
                <a:gd name="T18" fmla="*/ 849 h 8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B27A09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64" name="Freeform 14"/>
            <p:cNvSpPr>
              <a:spLocks/>
            </p:cNvSpPr>
            <p:nvPr/>
          </p:nvSpPr>
          <p:spPr bwMode="gray">
            <a:xfrm>
              <a:off x="2728" y="2087"/>
              <a:ext cx="1589" cy="184"/>
            </a:xfrm>
            <a:custGeom>
              <a:avLst/>
              <a:gdLst>
                <a:gd name="T0" fmla="*/ 0 w 1980"/>
                <a:gd name="T1" fmla="*/ 2 h 229"/>
                <a:gd name="T2" fmla="*/ 2 w 1980"/>
                <a:gd name="T3" fmla="*/ 2 h 229"/>
                <a:gd name="T4" fmla="*/ 2 w 1980"/>
                <a:gd name="T5" fmla="*/ 0 h 229"/>
                <a:gd name="T6" fmla="*/ 2 w 1980"/>
                <a:gd name="T7" fmla="*/ 0 h 229"/>
                <a:gd name="T8" fmla="*/ 0 w 1980"/>
                <a:gd name="T9" fmla="*/ 2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29"/>
                <a:gd name="T17" fmla="*/ 1980 w 198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744F06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65" name="Freeform 15"/>
            <p:cNvSpPr>
              <a:spLocks/>
            </p:cNvSpPr>
            <p:nvPr/>
          </p:nvSpPr>
          <p:spPr bwMode="gray">
            <a:xfrm>
              <a:off x="2422" y="2270"/>
              <a:ext cx="2056" cy="498"/>
            </a:xfrm>
            <a:custGeom>
              <a:avLst/>
              <a:gdLst>
                <a:gd name="T0" fmla="*/ 0 w 2561"/>
                <a:gd name="T1" fmla="*/ 2 h 621"/>
                <a:gd name="T2" fmla="*/ 2 w 2561"/>
                <a:gd name="T3" fmla="*/ 2 h 621"/>
                <a:gd name="T4" fmla="*/ 2 w 2561"/>
                <a:gd name="T5" fmla="*/ 0 h 621"/>
                <a:gd name="T6" fmla="*/ 2 w 2561"/>
                <a:gd name="T7" fmla="*/ 0 h 621"/>
                <a:gd name="T8" fmla="*/ 0 w 2561"/>
                <a:gd name="T9" fmla="*/ 2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AD58C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36165" y="2690813"/>
            <a:ext cx="2412917" cy="893762"/>
            <a:chOff x="2780" y="1595"/>
            <a:chExt cx="1481" cy="593"/>
          </a:xfrm>
        </p:grpSpPr>
        <p:sp>
          <p:nvSpPr>
            <p:cNvPr id="99360" name="Freeform 17"/>
            <p:cNvSpPr>
              <a:spLocks/>
            </p:cNvSpPr>
            <p:nvPr/>
          </p:nvSpPr>
          <p:spPr bwMode="gray">
            <a:xfrm>
              <a:off x="3808" y="1595"/>
              <a:ext cx="453" cy="593"/>
            </a:xfrm>
            <a:custGeom>
              <a:avLst/>
              <a:gdLst>
                <a:gd name="T0" fmla="*/ 2 w 564"/>
                <a:gd name="T1" fmla="*/ 2 h 738"/>
                <a:gd name="T2" fmla="*/ 2 w 564"/>
                <a:gd name="T3" fmla="*/ 2 h 738"/>
                <a:gd name="T4" fmla="*/ 2 w 564"/>
                <a:gd name="T5" fmla="*/ 0 h 738"/>
                <a:gd name="T6" fmla="*/ 0 w 564"/>
                <a:gd name="T7" fmla="*/ 2 h 738"/>
                <a:gd name="T8" fmla="*/ 2 w 564"/>
                <a:gd name="T9" fmla="*/ 2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738"/>
                <a:gd name="T17" fmla="*/ 564 w 564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9A38CA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61" name="Freeform 18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>
                <a:gd name="T0" fmla="*/ 0 w 987"/>
                <a:gd name="T1" fmla="*/ 2 h 110"/>
                <a:gd name="T2" fmla="*/ 2 w 987"/>
                <a:gd name="T3" fmla="*/ 2 h 110"/>
                <a:gd name="T4" fmla="*/ 2 w 987"/>
                <a:gd name="T5" fmla="*/ 0 h 110"/>
                <a:gd name="T6" fmla="*/ 2 w 987"/>
                <a:gd name="T7" fmla="*/ 0 h 110"/>
                <a:gd name="T8" fmla="*/ 0 w 987"/>
                <a:gd name="T9" fmla="*/ 2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7"/>
                <a:gd name="T16" fmla="*/ 0 h 110"/>
                <a:gd name="T17" fmla="*/ 987 w 9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632482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62" name="Freeform 19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>
                <a:gd name="T0" fmla="*/ 0 w 1669"/>
                <a:gd name="T1" fmla="*/ 2 h 629"/>
                <a:gd name="T2" fmla="*/ 2 w 1669"/>
                <a:gd name="T3" fmla="*/ 2 h 629"/>
                <a:gd name="T4" fmla="*/ 2 w 1669"/>
                <a:gd name="T5" fmla="*/ 0 h 629"/>
                <a:gd name="T6" fmla="*/ 2 w 1669"/>
                <a:gd name="T7" fmla="*/ 0 h 629"/>
                <a:gd name="T8" fmla="*/ 0 w 1669"/>
                <a:gd name="T9" fmla="*/ 2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E0A3FF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127449" y="1714500"/>
            <a:ext cx="1131801" cy="946150"/>
            <a:chOff x="3136" y="1104"/>
            <a:chExt cx="693" cy="502"/>
          </a:xfrm>
        </p:grpSpPr>
        <p:sp>
          <p:nvSpPr>
            <p:cNvPr id="99358" name="Freeform 21"/>
            <p:cNvSpPr>
              <a:spLocks/>
            </p:cNvSpPr>
            <p:nvPr/>
          </p:nvSpPr>
          <p:spPr bwMode="gray">
            <a:xfrm>
              <a:off x="3446" y="1104"/>
              <a:ext cx="383" cy="502"/>
            </a:xfrm>
            <a:custGeom>
              <a:avLst/>
              <a:gdLst>
                <a:gd name="T0" fmla="*/ 2 w 477"/>
                <a:gd name="T1" fmla="*/ 2 h 625"/>
                <a:gd name="T2" fmla="*/ 2 w 477"/>
                <a:gd name="T3" fmla="*/ 2 h 625"/>
                <a:gd name="T4" fmla="*/ 0 w 477"/>
                <a:gd name="T5" fmla="*/ 0 h 625"/>
                <a:gd name="T6" fmla="*/ 2 w 477"/>
                <a:gd name="T7" fmla="*/ 2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25"/>
                <a:gd name="T14" fmla="*/ 477 w 477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51CA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59" name="Freeform 22"/>
            <p:cNvSpPr>
              <a:spLocks/>
            </p:cNvSpPr>
            <p:nvPr/>
          </p:nvSpPr>
          <p:spPr bwMode="gray">
            <a:xfrm>
              <a:off x="3136" y="1104"/>
              <a:ext cx="621" cy="502"/>
            </a:xfrm>
            <a:custGeom>
              <a:avLst/>
              <a:gdLst>
                <a:gd name="T0" fmla="*/ 0 w 773"/>
                <a:gd name="T1" fmla="*/ 2 h 625"/>
                <a:gd name="T2" fmla="*/ 2 w 773"/>
                <a:gd name="T3" fmla="*/ 2 h 625"/>
                <a:gd name="T4" fmla="*/ 2 w 773"/>
                <a:gd name="T5" fmla="*/ 0 h 625"/>
                <a:gd name="T6" fmla="*/ 0 w 773"/>
                <a:gd name="T7" fmla="*/ 2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9EC5FF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99335" name="Line 24"/>
          <p:cNvSpPr>
            <a:spLocks noChangeShapeType="1"/>
          </p:cNvSpPr>
          <p:nvPr/>
        </p:nvSpPr>
        <p:spPr bwMode="black">
          <a:xfrm flipH="1">
            <a:off x="307588" y="6334125"/>
            <a:ext cx="23322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36" name="Line 25"/>
          <p:cNvSpPr>
            <a:spLocks noChangeShapeType="1"/>
          </p:cNvSpPr>
          <p:nvPr/>
        </p:nvSpPr>
        <p:spPr bwMode="black">
          <a:xfrm flipH="1">
            <a:off x="307587" y="5461000"/>
            <a:ext cx="3010174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37" name="Line 26"/>
          <p:cNvSpPr>
            <a:spLocks noChangeShapeType="1"/>
          </p:cNvSpPr>
          <p:nvPr/>
        </p:nvSpPr>
        <p:spPr bwMode="black">
          <a:xfrm flipH="1">
            <a:off x="307588" y="4557714"/>
            <a:ext cx="353426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38" name="Line 27"/>
          <p:cNvSpPr>
            <a:spLocks noChangeShapeType="1"/>
          </p:cNvSpPr>
          <p:nvPr/>
        </p:nvSpPr>
        <p:spPr bwMode="black">
          <a:xfrm flipH="1">
            <a:off x="307587" y="3616325"/>
            <a:ext cx="413600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39" name="Line 28"/>
          <p:cNvSpPr>
            <a:spLocks noChangeShapeType="1"/>
          </p:cNvSpPr>
          <p:nvPr/>
        </p:nvSpPr>
        <p:spPr bwMode="black">
          <a:xfrm flipH="1">
            <a:off x="307587" y="2681289"/>
            <a:ext cx="4737739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0" name="Line 29"/>
          <p:cNvSpPr>
            <a:spLocks noChangeShapeType="1"/>
          </p:cNvSpPr>
          <p:nvPr/>
        </p:nvSpPr>
        <p:spPr bwMode="black">
          <a:xfrm flipH="1">
            <a:off x="307588" y="1736725"/>
            <a:ext cx="526481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1" name="Line 30"/>
          <p:cNvSpPr>
            <a:spLocks noChangeShapeType="1"/>
          </p:cNvSpPr>
          <p:nvPr/>
        </p:nvSpPr>
        <p:spPr bwMode="black">
          <a:xfrm>
            <a:off x="651010" y="1757364"/>
            <a:ext cx="0" cy="9286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2" name="Text Box 35"/>
          <p:cNvSpPr txBox="1">
            <a:spLocks noChangeArrowheads="1"/>
          </p:cNvSpPr>
          <p:nvPr/>
        </p:nvSpPr>
        <p:spPr bwMode="black">
          <a:xfrm>
            <a:off x="715474" y="1768002"/>
            <a:ext cx="4665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พระราชบัญญัติสหกรณ์ พ.ศ. </a:t>
            </a: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2542แก้ไขเพิ่มเติม(ฉบับที่2)พ.ศ.2553 และแก้ไขเพิ่มเติม (ฉบับที่3)พ.ศ. 2562</a:t>
            </a:r>
            <a:endParaRPr lang="th-TH" sz="2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3" name="Text Box 36"/>
          <p:cNvSpPr txBox="1">
            <a:spLocks noChangeArrowheads="1"/>
          </p:cNvSpPr>
          <p:nvPr/>
        </p:nvSpPr>
        <p:spPr bwMode="black">
          <a:xfrm>
            <a:off x="874981" y="2820988"/>
            <a:ext cx="384334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4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ระเบียบ คำแนะนำ นทส./กตส.</a:t>
            </a:r>
            <a:endParaRPr lang="en-US" sz="3400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4" name="Text Box 37"/>
          <p:cNvSpPr txBox="1">
            <a:spLocks noChangeArrowheads="1"/>
          </p:cNvSpPr>
          <p:nvPr/>
        </p:nvSpPr>
        <p:spPr bwMode="black">
          <a:xfrm>
            <a:off x="874981" y="3735388"/>
            <a:ext cx="265970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>
                <a:solidFill>
                  <a:srgbClr val="0E048E"/>
                </a:solidFill>
                <a:latin typeface="TH SarabunPSK" pitchFamily="34" charset="-34"/>
                <a:cs typeface="TH SarabunPSK" pitchFamily="34" charset="-34"/>
              </a:rPr>
              <a:t>ข้อบังคับของสหกรณ์</a:t>
            </a:r>
            <a:endParaRPr lang="en-US" sz="3400" b="1">
              <a:solidFill>
                <a:srgbClr val="0E048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5" name="Text Box 38"/>
          <p:cNvSpPr txBox="1">
            <a:spLocks noChangeArrowheads="1"/>
          </p:cNvSpPr>
          <p:nvPr/>
        </p:nvSpPr>
        <p:spPr bwMode="black">
          <a:xfrm>
            <a:off x="874981" y="4649788"/>
            <a:ext cx="25426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ระเบียบของสหกรณ์</a:t>
            </a:r>
            <a:endParaRPr lang="en-US" sz="3400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6" name="Text Box 39"/>
          <p:cNvSpPr txBox="1">
            <a:spLocks noChangeArrowheads="1"/>
          </p:cNvSpPr>
          <p:nvPr/>
        </p:nvSpPr>
        <p:spPr bwMode="black">
          <a:xfrm>
            <a:off x="874981" y="5564188"/>
            <a:ext cx="157927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มติที่ประชุม</a:t>
            </a:r>
            <a:endParaRPr lang="en-US" sz="3400" b="1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32328" name="Text Box 40"/>
          <p:cNvSpPr txBox="1">
            <a:spLocks noChangeArrowheads="1"/>
          </p:cNvSpPr>
          <p:nvPr/>
        </p:nvSpPr>
        <p:spPr bwMode="gray">
          <a:xfrm>
            <a:off x="5416542" y="19827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sp>
        <p:nvSpPr>
          <p:cNvPr id="1932329" name="Text Box 41"/>
          <p:cNvSpPr txBox="1">
            <a:spLocks noChangeArrowheads="1"/>
          </p:cNvSpPr>
          <p:nvPr/>
        </p:nvSpPr>
        <p:spPr bwMode="gray">
          <a:xfrm>
            <a:off x="5412062" y="28209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1932330" name="Text Box 42"/>
          <p:cNvSpPr txBox="1">
            <a:spLocks noChangeArrowheads="1"/>
          </p:cNvSpPr>
          <p:nvPr/>
        </p:nvSpPr>
        <p:spPr bwMode="gray">
          <a:xfrm>
            <a:off x="5412062" y="37353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sp>
        <p:nvSpPr>
          <p:cNvPr id="1932331" name="Text Box 43"/>
          <p:cNvSpPr txBox="1">
            <a:spLocks noChangeArrowheads="1"/>
          </p:cNvSpPr>
          <p:nvPr/>
        </p:nvSpPr>
        <p:spPr bwMode="gray">
          <a:xfrm>
            <a:off x="5412062" y="46497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sp>
        <p:nvSpPr>
          <p:cNvPr id="1932332" name="Text Box 44"/>
          <p:cNvSpPr txBox="1">
            <a:spLocks noChangeArrowheads="1"/>
          </p:cNvSpPr>
          <p:nvPr/>
        </p:nvSpPr>
        <p:spPr bwMode="gray">
          <a:xfrm>
            <a:off x="5416542" y="55641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</a:p>
        </p:txBody>
      </p:sp>
      <p:sp>
        <p:nvSpPr>
          <p:cNvPr id="99352" name="Rectangle 3"/>
          <p:cNvSpPr>
            <a:spLocks noGrp="1" noChangeArrowheads="1"/>
          </p:cNvSpPr>
          <p:nvPr>
            <p:ph type="title"/>
          </p:nvPr>
        </p:nvSpPr>
        <p:spPr>
          <a:xfrm>
            <a:off x="297970" y="439052"/>
            <a:ext cx="8536227" cy="609600"/>
          </a:xfrm>
        </p:spPr>
        <p:txBody>
          <a:bodyPr>
            <a:noAutofit/>
          </a:bodyPr>
          <a:lstStyle/>
          <a:p>
            <a:r>
              <a:rPr lang="th-TH" sz="5400" b="1" i="0" dirty="0" smtClean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 กฎหมาย ระเบียบที่เกี่ยวข้องกับสหกรณ์</a:t>
            </a:r>
          </a:p>
        </p:txBody>
      </p:sp>
      <p:sp>
        <p:nvSpPr>
          <p:cNvPr id="99354" name="Line 30"/>
          <p:cNvSpPr>
            <a:spLocks noChangeShapeType="1"/>
          </p:cNvSpPr>
          <p:nvPr/>
        </p:nvSpPr>
        <p:spPr bwMode="black">
          <a:xfrm>
            <a:off x="661462" y="4529139"/>
            <a:ext cx="0" cy="928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55" name="Line 30"/>
          <p:cNvSpPr>
            <a:spLocks noChangeShapeType="1"/>
          </p:cNvSpPr>
          <p:nvPr/>
        </p:nvSpPr>
        <p:spPr bwMode="black">
          <a:xfrm>
            <a:off x="659969" y="3629025"/>
            <a:ext cx="0" cy="928688"/>
          </a:xfrm>
          <a:prstGeom prst="line">
            <a:avLst/>
          </a:prstGeom>
          <a:noFill/>
          <a:ln w="57150">
            <a:solidFill>
              <a:srgbClr val="0E048E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56" name="Line 30"/>
          <p:cNvSpPr>
            <a:spLocks noChangeShapeType="1"/>
          </p:cNvSpPr>
          <p:nvPr/>
        </p:nvSpPr>
        <p:spPr bwMode="black">
          <a:xfrm>
            <a:off x="661462" y="2700339"/>
            <a:ext cx="0" cy="928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57" name="Line 30"/>
          <p:cNvSpPr>
            <a:spLocks noChangeShapeType="1"/>
          </p:cNvSpPr>
          <p:nvPr/>
        </p:nvSpPr>
        <p:spPr bwMode="black">
          <a:xfrm>
            <a:off x="648024" y="5441950"/>
            <a:ext cx="0" cy="92868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798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913" name="Group 3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96417838"/>
              </p:ext>
            </p:extLst>
          </p:nvPr>
        </p:nvGraphicFramePr>
        <p:xfrm>
          <a:off x="583256" y="1812360"/>
          <a:ext cx="7988935" cy="4662190"/>
        </p:xfrm>
        <a:graphic>
          <a:graphicData uri="http://schemas.openxmlformats.org/drawingml/2006/table">
            <a:tbl>
              <a:tblPr/>
              <a:tblGrid>
                <a:gridCol w="7988935"/>
              </a:tblGrid>
              <a:tr h="1176316">
                <a:tc>
                  <a:txBody>
                    <a:bodyPr/>
                    <a:lstStyle/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E048E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ให้สหกรณ์จัดให้มีการทำบัญชีตามแบบและรายการ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3400" b="1" dirty="0" smtClean="0">
                          <a:solidFill>
                            <a:srgbClr val="0E048E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ที่นายทะเบียนสหกรณ์กำหนดให้ถูกต้องตามความเป็นจริง </a:t>
                      </a:r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79057">
                <a:tc>
                  <a:txBody>
                    <a:bodyPr/>
                    <a:lstStyle/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เก็บรักษาบัญชีและเอกสารประกอบการลงบัญชีไว้ที่สหกรณ์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ภายในระยะเวลาที่นายทะเบียนสหกรณ์กำหนด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  </a:t>
                      </a:r>
                      <a:endParaRPr kumimoji="0" lang="ko-KR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79057">
                <a:tc>
                  <a:txBody>
                    <a:bodyPr/>
                    <a:lstStyle/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บันทึกรายการเกี่ยวกับเงินสดในวันที่เกิดรายการและบันทึก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รายการที่ไม่เกี่ยวกับเงินสดภายใน 3 วัน นับแต่วันที่เกิดรายการ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    </a:t>
                      </a:r>
                      <a:endParaRPr kumimoji="0" lang="ko-KR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0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2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การลงรายการบัญชี</a:t>
                      </a:r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ต้องมีเอกสารประกอบการลงบัญชี</a:t>
                      </a:r>
                      <a:endParaRPr lang="en-US" sz="3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ที่สมบูรณ์ โดยครบถ้วน</a:t>
                      </a:r>
                      <a:endParaRPr kumimoji="0" lang="ko-KR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E00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0366" name="Rectangle 42"/>
          <p:cNvSpPr>
            <a:spLocks noChangeArrowheads="1"/>
          </p:cNvSpPr>
          <p:nvPr/>
        </p:nvSpPr>
        <p:spPr bwMode="gray">
          <a:xfrm>
            <a:off x="609514" y="1124744"/>
            <a:ext cx="257268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มาตรา 65 </a:t>
            </a:r>
            <a:endParaRPr lang="en-US" sz="4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0367" name="Rectangle 6"/>
          <p:cNvSpPr>
            <a:spLocks noChangeArrowheads="1"/>
          </p:cNvSpPr>
          <p:nvPr/>
        </p:nvSpPr>
        <p:spPr bwMode="auto">
          <a:xfrm>
            <a:off x="107504" y="56818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พระราชบัญญัติ</a:t>
            </a:r>
            <a:r>
              <a:rPr lang="th-TH" sz="40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สหกรณ์ พ.ศ. 2542 ที่เกี่ยวกับการบัญชีสหกรณ์</a:t>
            </a: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09864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88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913" name="Group 329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745850" y="1857147"/>
          <a:ext cx="7623748" cy="4027844"/>
        </p:xfrm>
        <a:graphic>
          <a:graphicData uri="http://schemas.openxmlformats.org/drawingml/2006/table">
            <a:tbl>
              <a:tblPr/>
              <a:tblGrid>
                <a:gridCol w="7623748"/>
              </a:tblGrid>
              <a:tr h="1232947">
                <a:tc>
                  <a:txBody>
                    <a:bodyPr/>
                    <a:lstStyle/>
                    <a:p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E048E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ให้สหกรณ์จัดทำงบการเงินประจำปีทุกรอบปีทางบัญชีของสหกรณ์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งบการเงินประจำปีต้องเป็นไปตามแบบที่นายทะเบียนสหกรณ์กำหนด</a:t>
                      </a:r>
                      <a:endParaRPr kumimoji="0" lang="ko-KR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งบการเงินนั้นต้องทำให้แล้วเสร็จและให้ผู้สอบบัญชีตรวจสอบ </a:t>
                      </a:r>
                    </a:p>
                    <a:p>
                      <a:r>
                        <a:rPr lang="th-TH" sz="32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แล้วนำเสนอเพื่ออนุมัติในที่ประชุมใหญ่ของสหกรณ์</a:t>
                      </a:r>
                    </a:p>
                    <a:p>
                      <a:r>
                        <a:rPr lang="th-TH" sz="32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ภายใน 150 วัน นับแต่วันสิ้นปีทางบัญชี</a:t>
                      </a:r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</a:t>
                      </a:r>
                      <a:endParaRPr kumimoji="0" lang="ko-KR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0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1388" name="Rectangle 42"/>
          <p:cNvSpPr>
            <a:spLocks noChangeArrowheads="1"/>
          </p:cNvSpPr>
          <p:nvPr/>
        </p:nvSpPr>
        <p:spPr bwMode="gray">
          <a:xfrm>
            <a:off x="731921" y="998228"/>
            <a:ext cx="216654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มาตรา 66 </a:t>
            </a:r>
            <a:endParaRPr lang="en-US" sz="4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297389" y="6400800"/>
            <a:ext cx="615174" cy="457200"/>
          </a:xfrm>
        </p:spPr>
        <p:txBody>
          <a:bodyPr/>
          <a:lstStyle/>
          <a:p>
            <a:pPr>
              <a:defRPr/>
            </a:pPr>
            <a:fld id="{6EBE8282-556F-4AA8-8475-FC7C45BFB160}" type="slidenum">
              <a:rPr lang="en-US" sz="14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th-TH" sz="14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26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-93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พระราชบัญญัติสหกรณ์ พ.ศ. </a:t>
            </a:r>
            <a:r>
              <a:rPr lang="th-TH" sz="40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2562 </a:t>
            </a:r>
            <a:r>
              <a:rPr lang="th-TH" sz="4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ที่เกี่ยวกับการบัญชีสหกรณ์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18010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214282" y="285728"/>
            <a:ext cx="86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FreesiaUPC" pitchFamily="34" charset="-34"/>
              </a:rPr>
              <a:t>ระเบียบนายทะเบียนสหกรณ์ ว่าด้วยการบัญชีของสหกรณ์ พ.ศ.</a:t>
            </a:r>
            <a:r>
              <a:rPr lang="en-US" altLang="th-TH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FreesiaUPC" pitchFamily="34" charset="-34"/>
              </a:rPr>
              <a:t> </a:t>
            </a:r>
            <a:r>
              <a:rPr lang="en-US" altLang="th-TH" sz="30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</a:p>
        </p:txBody>
      </p:sp>
      <p:graphicFrame>
        <p:nvGraphicFramePr>
          <p:cNvPr id="30" name="Group 118"/>
          <p:cNvGraphicFramePr>
            <a:graphicFrameLocks noGrp="1"/>
          </p:cNvGraphicFramePr>
          <p:nvPr>
            <p:extLst/>
          </p:nvPr>
        </p:nvGraphicFramePr>
        <p:xfrm>
          <a:off x="142844" y="3148866"/>
          <a:ext cx="2285984" cy="1027551"/>
        </p:xfrm>
        <a:graphic>
          <a:graphicData uri="http://schemas.openxmlformats.org/drawingml/2006/table">
            <a:tbl>
              <a:tblPr/>
              <a:tblGrid>
                <a:gridCol w="2285984"/>
              </a:tblGrid>
              <a:tr h="1027551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7 การบัญชีของสหกรณ์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8 ให้สหกรณ์เก็บสมุดบัญชีและเอกสาร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 ประกอบการลงบัญชีไม่น้อยกว่า </a:t>
                      </a: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ปี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นับแต่วันที่ </a:t>
                      </a:r>
                      <a:r>
                        <a:rPr kumimoji="0" lang="th-TH" alt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ผสบ.</a:t>
                      </a: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แสดงความเห็น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ต่องบการเงิน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Group 118"/>
          <p:cNvGraphicFramePr>
            <a:graphicFrameLocks noGrp="1"/>
          </p:cNvGraphicFramePr>
          <p:nvPr>
            <p:extLst/>
          </p:nvPr>
        </p:nvGraphicFramePr>
        <p:xfrm>
          <a:off x="5652120" y="913141"/>
          <a:ext cx="3349036" cy="1691640"/>
        </p:xfrm>
        <a:graphic>
          <a:graphicData uri="http://schemas.openxmlformats.org/drawingml/2006/table">
            <a:tbl>
              <a:tblPr/>
              <a:tblGrid>
                <a:gridCol w="3349036"/>
              </a:tblGrid>
              <a:tr h="1252531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การรับรู้รายได้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spc="-90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400" b="1" spc="-90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17</a:t>
                      </a:r>
                      <a:r>
                        <a:rPr lang="th-TH" sz="1400" b="1" spc="-90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การประมาณการค่าเผื่อหนี้สงสัยจะสูญ</a:t>
                      </a:r>
                      <a:r>
                        <a:rPr lang="th-TH" sz="1400" b="1" spc="-90" baseline="0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และการตัดจำหน่ายหนี้สูญ</a:t>
                      </a:r>
                      <a:endParaRPr lang="en-US" sz="1400" b="1" spc="-90" dirty="0" smtClean="0">
                        <a:solidFill>
                          <a:srgbClr val="660066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1</a:t>
                      </a:r>
                      <a:r>
                        <a:rPr lang="en-US" sz="1400" b="1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1400" b="1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สินค้าคงเหลือ</a:t>
                      </a:r>
                      <a:endParaRPr lang="en-US" sz="1400" b="1" dirty="0" smtClean="0">
                        <a:solidFill>
                          <a:srgbClr val="660066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 </a:t>
                      </a:r>
                      <a:r>
                        <a:rPr lang="th-TH" sz="14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วัสดุคงเหลือ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20 ที่ดินแทนการชำระหนี้</a:t>
                      </a:r>
                      <a:endParaRPr lang="en-US" sz="1400" b="1" dirty="0" smtClean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r>
                        <a:rPr lang="th-TH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ที่ดิน อาคารและอุปกรณ์</a:t>
                      </a:r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สินทรัพย์ไม่มีตัวตนที่ต้องตัดจ่าย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23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เงินลงทุน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การตัดบัญชีค่าใช้จ่ายของสินทรัพย์ประเภทค่าใช้จ่าย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รอตัดบัญชี   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Group 118"/>
          <p:cNvGraphicFramePr>
            <a:graphicFrameLocks noGrp="1"/>
          </p:cNvGraphicFramePr>
          <p:nvPr>
            <p:extLst/>
          </p:nvPr>
        </p:nvGraphicFramePr>
        <p:xfrm>
          <a:off x="7072330" y="3890665"/>
          <a:ext cx="1738814" cy="1115568"/>
        </p:xfrm>
        <a:graphic>
          <a:graphicData uri="http://schemas.openxmlformats.org/drawingml/2006/table">
            <a:tbl>
              <a:tblPr/>
              <a:tblGrid>
                <a:gridCol w="1738814"/>
              </a:tblGrid>
              <a:tr h="1031335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การเปิดเผยข้อมูล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เกี่ยวกับฐานะการเงิน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และผลการดำเนินงาน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ของสหกรณ์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27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หมายเหตุประกอบ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งบการเงิน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Group 118"/>
          <p:cNvGraphicFramePr>
            <a:graphicFrameLocks noGrp="1"/>
          </p:cNvGraphicFramePr>
          <p:nvPr>
            <p:extLst/>
          </p:nvPr>
        </p:nvGraphicFramePr>
        <p:xfrm>
          <a:off x="5500694" y="5890929"/>
          <a:ext cx="1643074" cy="650318"/>
        </p:xfrm>
        <a:graphic>
          <a:graphicData uri="http://schemas.openxmlformats.org/drawingml/2006/table">
            <a:tbl>
              <a:tblPr/>
              <a:tblGrid>
                <a:gridCol w="1643074"/>
              </a:tblGrid>
              <a:tr h="650318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การควบสหกรณ์เข้ากัน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29 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การแยกสหกรณ์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การชำระบัญชีสหกรณ์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ลูกศรสี่ทิศ 39"/>
          <p:cNvSpPr/>
          <p:nvPr/>
        </p:nvSpPr>
        <p:spPr>
          <a:xfrm>
            <a:off x="2500298" y="2890533"/>
            <a:ext cx="4286280" cy="242889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143211" y="3804945"/>
            <a:ext cx="2928987" cy="8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องค์ประกอบ </a:t>
            </a:r>
            <a:r>
              <a:rPr lang="en-US" sz="2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5</a:t>
            </a:r>
            <a:r>
              <a:rPr lang="en-US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 </a:t>
            </a:r>
            <a:r>
              <a:rPr lang="th-TH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หมวด</a:t>
            </a:r>
            <a:endParaRPr lang="th-TH" sz="28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crosia News" charset="0"/>
              <a:cs typeface="IrisUPC" panose="020B0604020202020204" pitchFamily="34" charset="-34"/>
            </a:endParaRPr>
          </a:p>
        </p:txBody>
      </p:sp>
      <p:graphicFrame>
        <p:nvGraphicFramePr>
          <p:cNvPr id="54" name="Group 118"/>
          <p:cNvGraphicFramePr>
            <a:graphicFrameLocks noGrp="1"/>
          </p:cNvGraphicFramePr>
          <p:nvPr>
            <p:extLst/>
          </p:nvPr>
        </p:nvGraphicFramePr>
        <p:xfrm>
          <a:off x="71406" y="5033673"/>
          <a:ext cx="2714644" cy="1627632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571636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 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ให้ใช้ระเบียบ ประกาศ หรือคำสั่ง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ตาม ระเบียบ</a:t>
                      </a:r>
                      <a:r>
                        <a:rPr kumimoji="0" lang="th-TH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นทส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ว่าด้วย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การบัญชีของสหกรณ์ พ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ศ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2542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ยังคงใช้บังคับเท่าที่ยังไม่ขัดแย้งกับระเบียบนี้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32 คำว่า 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งบดุล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เป็นคำว่า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“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งบการเงิน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 </a:t>
                      </a:r>
                      <a:endParaRPr kumimoji="0" lang="th-TH" altLang="th-T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ตาม </a:t>
                      </a:r>
                      <a:r>
                        <a:rPr kumimoji="0" lang="th-TH" altLang="th-TH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พรบ.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สหกรณ์ พ.ศ. 2542 และ คำว่า </a:t>
                      </a:r>
                      <a:endParaRPr kumimoji="0" lang="en-US" altLang="th-T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“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งบแสดงฐานะการเงิน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ความหมาย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เช่นเดียวกับ 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งบดุล ตาม </a:t>
                      </a:r>
                      <a:r>
                        <a:rPr kumimoji="0" lang="th-TH" altLang="th-TH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พรบ.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สหกรณ์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พ.ศ. 2542 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76158" y="4668503"/>
            <a:ext cx="1665378" cy="100811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2327024" y="4970102"/>
            <a:ext cx="1816348" cy="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บทเฉพาะกาล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2000200" y="2533343"/>
            <a:ext cx="1682230" cy="93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000200" y="2919051"/>
            <a:ext cx="1665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บัญชีของสหกรณ์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614736" y="2599081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b="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</a:p>
        </p:txBody>
      </p:sp>
      <p:graphicFrame>
        <p:nvGraphicFramePr>
          <p:cNvPr id="37" name="Group 118"/>
          <p:cNvGraphicFramePr>
            <a:graphicFrameLocks noGrp="1"/>
          </p:cNvGraphicFramePr>
          <p:nvPr>
            <p:extLst/>
          </p:nvPr>
        </p:nvGraphicFramePr>
        <p:xfrm>
          <a:off x="794336" y="1104583"/>
          <a:ext cx="3349036" cy="1051560"/>
        </p:xfrm>
        <a:graphic>
          <a:graphicData uri="http://schemas.openxmlformats.org/drawingml/2006/table">
            <a:tbl>
              <a:tblPr/>
              <a:tblGrid>
                <a:gridCol w="3349036"/>
              </a:tblGrid>
              <a:tr h="966779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9 การจัดทำงบการเงินของสหกรณ์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10 ลักษณะเชิงคุณภาพของงบการเงิน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11 องค์ประกอบของรายการในงบการเงิน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12 เกณฑ์การรับรู้รายการสินทรัพย์ หนี้สิน รายได้ ค่าใช้จ่าย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14 การวัดมูลค่ารายการสินทรัพย์ หนี้สิน รายได้ ค่าใช้จ่าย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15 การหักกลบ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5929322" y="4719307"/>
            <a:ext cx="1635998" cy="97373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5786446" y="5168254"/>
            <a:ext cx="1944216" cy="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การเปิดเผยข้อมูล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6500826" y="4714884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dirty="0" smtClean="0">
                <a:solidFill>
                  <a:srgbClr val="141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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3908255" y="5446945"/>
            <a:ext cx="1665378" cy="1008112"/>
          </a:xfrm>
          <a:prstGeom prst="ellipse">
            <a:avLst/>
          </a:prstGeom>
          <a:solidFill>
            <a:srgbClr val="FFCCFF"/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3859121" y="5748544"/>
            <a:ext cx="1816348" cy="6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การควบ การแยก </a:t>
            </a:r>
            <a:r>
              <a:rPr lang="en-US" altLang="th-TH" sz="2000" dirty="0" smtClean="0">
                <a:solidFill>
                  <a:srgbClr val="0033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  <a:r>
              <a:rPr lang="en-US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การชำระบัญชี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1" name="สี่เหลี่ยมผืนผ้า 37"/>
          <p:cNvSpPr>
            <a:spLocks noChangeArrowheads="1"/>
          </p:cNvSpPr>
          <p:nvPr/>
        </p:nvSpPr>
        <p:spPr bwMode="auto">
          <a:xfrm>
            <a:off x="4430625" y="5375507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dirty="0" smtClean="0">
                <a:solidFill>
                  <a:srgbClr val="141066"/>
                </a:solidFill>
                <a:latin typeface="Arial" pitchFamily="34" charset="0"/>
                <a:cs typeface="Arial" pitchFamily="34" charset="0"/>
                <a:sym typeface="Wingdings"/>
              </a:rPr>
              <a:t></a:t>
            </a:r>
            <a:endParaRPr lang="th-TH" altLang="th-TH" sz="2400" b="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7706" y="2569246"/>
            <a:ext cx="1708006" cy="964229"/>
          </a:xfrm>
          <a:prstGeom prst="ellipse">
            <a:avLst/>
          </a:prstGeom>
          <a:solidFill>
            <a:srgbClr val="D6C22A"/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5808288" y="2788690"/>
            <a:ext cx="18355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นโยบายการบัญชี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ที่สำคัญของสหกรณ์</a:t>
            </a: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6607786" y="2497238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</a:t>
            </a:r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3857620" y="1562828"/>
            <a:ext cx="1676370" cy="9436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4104937" y="1882809"/>
            <a:ext cx="120097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งบการเงิน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 ของสหกรณ์ 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4505940" y="1533211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b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</a:p>
        </p:txBody>
      </p:sp>
    </p:spTree>
    <p:extLst>
      <p:ext uri="{BB962C8B-B14F-4D97-AF65-F5344CB8AC3E}">
        <p14:creationId xmlns:p14="http://schemas.microsoft.com/office/powerpoint/2010/main" val="3207762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4" grpId="0"/>
      <p:bldP spid="35" grpId="0"/>
      <p:bldP spid="38" grpId="0"/>
      <p:bldP spid="39" grpId="0"/>
      <p:bldP spid="50" grpId="0"/>
      <p:bldP spid="53" grpId="0"/>
      <p:bldP spid="63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ขวา 3"/>
          <p:cNvSpPr/>
          <p:nvPr/>
        </p:nvSpPr>
        <p:spPr>
          <a:xfrm>
            <a:off x="428596" y="906637"/>
            <a:ext cx="1839148" cy="1226219"/>
          </a:xfrm>
          <a:prstGeom prst="rightArrow">
            <a:avLst/>
          </a:prstGeom>
          <a:solidFill>
            <a:srgbClr val="2B7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7583" y="2060848"/>
            <a:ext cx="8102135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>
              <a:lnSpc>
                <a:spcPct val="90000"/>
              </a:lnSpc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คณะกรรมการดำเนินการสหกรณ์มีหน้าที่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การจัดทำบัญชี และงบ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การเงินตาม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แบบและ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รายการ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กรมตรวจบัญชีสหกรณ์กำหนดให้ถูกต้องตามความเป็นจริงภายใต้การ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ดำเนินงานต่อเนื่อง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ของสหกรณ์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           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ปิด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บัญชีโดยสรุปจากรายการบัญชีต่าง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ๆ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บันทึก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ไว้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         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4000" b="1" spc="-50" dirty="0">
                <a:latin typeface="TH SarabunPSK" pitchFamily="34" charset="-34"/>
                <a:cs typeface="TH SarabunPSK" pitchFamily="34" charset="-34"/>
              </a:rPr>
              <a:t>แสดงฐานะ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การเงิน</a:t>
            </a:r>
            <a:r>
              <a:rPr lang="en-US" sz="4000" b="1" spc="-5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sz="4000" b="1" spc="-50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ดำเนินงานและ</a:t>
            </a:r>
            <a:r>
              <a:rPr lang="th-TH" sz="4000" b="1" spc="-50" dirty="0">
                <a:latin typeface="TH SarabunPSK" pitchFamily="34" charset="-34"/>
                <a:cs typeface="TH SarabunPSK" pitchFamily="34" charset="-34"/>
              </a:rPr>
              <a:t>กระแสเงิน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สด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รอบระยะเวลาบัญชีของ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สหกรณ์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แล้วเสร็จโดยเร็ว</a:t>
            </a:r>
            <a:r>
              <a:rPr lang="th-TH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endParaRPr lang="th-TH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gray">
          <a:xfrm>
            <a:off x="749267" y="1196752"/>
            <a:ext cx="159048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ข้อ 6</a:t>
            </a:r>
            <a:endParaRPr lang="en-US" sz="44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pPr algn="r"/>
              <a:t>28</a:t>
            </a:fld>
            <a:endParaRPr lang="th-TH" sz="25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874604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ขวา 3"/>
          <p:cNvSpPr/>
          <p:nvPr/>
        </p:nvSpPr>
        <p:spPr>
          <a:xfrm>
            <a:off x="428596" y="906637"/>
            <a:ext cx="1839148" cy="1154211"/>
          </a:xfrm>
          <a:prstGeom prst="rightArrow">
            <a:avLst/>
          </a:prstGeom>
          <a:solidFill>
            <a:srgbClr val="2B7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5163" y="44624"/>
            <a:ext cx="8466114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หมวด 1  </a:t>
            </a:r>
            <a:r>
              <a:rPr lang="th-TH" sz="48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บัญชีของสหกรณ์</a:t>
            </a:r>
            <a:endParaRPr lang="th-TH" sz="48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gray">
          <a:xfrm>
            <a:off x="749267" y="1196752"/>
            <a:ext cx="159048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</a:t>
            </a:r>
          </a:p>
        </p:txBody>
      </p:sp>
      <p:sp>
        <p:nvSpPr>
          <p:cNvPr id="15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pPr algn="r"/>
              <a:t>29</a:t>
            </a:fld>
            <a:endParaRPr lang="th-TH" sz="25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2086684"/>
            <a:ext cx="846217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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ให้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สหกรณ์บันทึกบัญชีตามเกณฑ์คงค้างและนโยบายการ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บัญชี</a:t>
            </a:r>
          </a:p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สำคัญที่สหกรณ์กำหนด </a:t>
            </a:r>
            <a:endParaRPr lang="en-US" sz="35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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 3"/>
              </a:rPr>
              <a:t>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สหกรณ์บันทึกรายการบัญชีเกี่ยวกับเงินสดในวันที่เกิดรายการนั้น สำหรับรายการอื่น ๆ 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ที่ไม่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เกี่ยวกับเงินสดให้บันทึกรายการบัญชีภายใน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วันนับแต่วันที่เกิดรายการ</a:t>
            </a:r>
            <a:endParaRPr lang="en-US" sz="35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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 3"/>
              </a:rPr>
              <a:t>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บันทึกรายการบัญชีในสมุดบัญชีของสหกรณ์ต้องมีเอกสารประกอบการ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ลงบัญชีที่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สมบูรณ์และครบถ้วน</a:t>
            </a:r>
            <a:endParaRPr lang="en-US" sz="3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407897" y="1128022"/>
            <a:ext cx="45814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จัดทำบัญชีของ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สหกรณ์       </a:t>
            </a:r>
            <a:endParaRPr lang="en-US" sz="35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218917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3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5856" y="2233055"/>
            <a:ext cx="8403262" cy="34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   สหกรณ์ที่ผู้ประกอบอาชีพทางการเกษตรรวมตัวกัน</a:t>
            </a:r>
          </a:p>
          <a:p>
            <a:pPr>
              <a:defRPr/>
            </a:pP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จัดตั้งขึ้น โดยมีจุดมุ่งหมายเพื่อให้สมาชิกดำเนินกิจการ</a:t>
            </a:r>
          </a:p>
          <a:p>
            <a:pPr>
              <a:defRPr/>
            </a:pP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ร่วมกัน และช่วยเหลือซึ่งกันและกัน เพื่อแก้ไข</a:t>
            </a:r>
          </a:p>
          <a:p>
            <a:pPr>
              <a:defRPr/>
            </a:pP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ความเดือดร้อนในการประกอบอาชีพของสมาชิก </a:t>
            </a:r>
          </a:p>
          <a:p>
            <a:pPr algn="thaiDist">
              <a:defRPr/>
            </a:pP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และช่วยยกฐานะความเป็นอยู่ของสมาชิกให้ดีขึ้น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71670" y="593725"/>
            <a:ext cx="4835543" cy="1044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th-TH" sz="60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สหกรณ์การเกษตร</a:t>
            </a:r>
            <a:endParaRPr lang="th-TH" sz="60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913" name="Group 329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37369" y="1300164"/>
          <a:ext cx="8836980" cy="4358640"/>
        </p:xfrm>
        <a:graphic>
          <a:graphicData uri="http://schemas.openxmlformats.org/drawingml/2006/table">
            <a:tbl>
              <a:tblPr/>
              <a:tblGrid>
                <a:gridCol w="8836980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ko-K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</a:t>
                      </a:r>
                      <a:r>
                        <a:rPr lang="th-TH" sz="4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ให้สหกรณ์เก็บรักษาสมุดบัญชีและเอกสารประกอบการลงบัญชีไว้ที่สำนักงานสหกรณ์ไม่น้อยกว่า 5 ปี นับแต่วันที่ผู้สอบบัญชีแสดงความเห็นต่องบการเงินแล้ว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 หลักเกณฑ์และวิธีการเก็บรักษาสมุดบัญชีและเอกสารประกอบการลงบัญชีให้เป็นไปตามที่กรมตรวจบัญชีสหกรณ์กำหนด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4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C"/>
                    </a:solidFill>
                  </a:tcPr>
                </a:tc>
              </a:tr>
            </a:tbl>
          </a:graphicData>
        </a:graphic>
      </p:graphicFrame>
      <p:sp>
        <p:nvSpPr>
          <p:cNvPr id="105482" name="Rectangle 42"/>
          <p:cNvSpPr>
            <a:spLocks noChangeArrowheads="1"/>
          </p:cNvSpPr>
          <p:nvPr/>
        </p:nvSpPr>
        <p:spPr bwMode="gray">
          <a:xfrm>
            <a:off x="170218" y="177801"/>
            <a:ext cx="875727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h-TH" sz="48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ข้อ 8  การจัดทำบัญชีของสหกรณ์</a:t>
            </a:r>
            <a:endParaRPr lang="en-US" sz="48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30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17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31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980729"/>
            <a:ext cx="8675974" cy="4536503"/>
          </a:xfrm>
        </p:spPr>
        <p:txBody>
          <a:bodyPr>
            <a:noAutofit/>
          </a:bodyPr>
          <a:lstStyle/>
          <a:p>
            <a:pPr algn="l"/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  <a:t>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สหกรณ์จัดทำงบการเงินตามเกณฑ์การดำเนินงาน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ต่อเนื่อง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  <a:t>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สหกรณ์จัดทำงบการเงินอันประกอบด้วย งบแสดงฐานะการเงิน พร้อมหมายเหตุประกอบงบการเงิน งบกำไรขาดทุน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งบประกอบอื่น ๆ ตามที่กรมตรวจบัญชีสหกรณ์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กำหนด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  <a:t>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งบ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การเงินของสหกรณ์ต้องแสดงข้อมูลที่เป็นประโยชน์ต่อการตัดสินใจเชิงเศรษฐกิจของผู้ใช้งบการเงิน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b="1" dirty="0">
                <a:latin typeface="TH SarabunPSK" pitchFamily="34" charset="-34"/>
                <a:cs typeface="TH SarabunPSK" pitchFamily="34" charset="-34"/>
              </a:rPr>
            </a:br>
            <a:endParaRPr lang="th-TH" sz="3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gray">
          <a:xfrm>
            <a:off x="170218" y="116632"/>
            <a:ext cx="875727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 การ</a:t>
            </a: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จัดทำงบการเงินของสหกรณ์ </a:t>
            </a:r>
            <a:endParaRPr lang="en-US" sz="4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7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3394" y="2132856"/>
            <a:ext cx="8467078" cy="4217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ความสามารถ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เข้าใจได้ 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เกี่ยวข้องกับการตัดสินใจ</a:t>
            </a:r>
            <a:endParaRPr lang="en-US" sz="3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3.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เชื่อถือ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การเป็นตัวแทนอันเที่ยง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ธรรม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เนื้อหาสำคัญกว่ารูปแบบ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ความเป็นกลาง</a:t>
            </a:r>
            <a:endParaRPr lang="en-US" sz="3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ความ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ระมัดระวัง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ความครบถ้วน</a:t>
            </a:r>
            <a:endParaRPr lang="en-US" sz="3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4.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เปรียบเทียบกันได้ </a:t>
            </a:r>
            <a:endParaRPr lang="en-US" sz="3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6135" y="260800"/>
            <a:ext cx="4813937" cy="13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4400" b="1" dirty="0">
                <a:solidFill>
                  <a:srgbClr val="54E858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หมวด 2  </a:t>
            </a:r>
            <a:endParaRPr lang="th-TH" sz="4400" b="1" dirty="0" smtClean="0">
              <a:solidFill>
                <a:srgbClr val="54E858">
                  <a:lumMod val="50000"/>
                </a:srgb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sz="4400" b="1" dirty="0" smtClean="0">
                <a:solidFill>
                  <a:srgbClr val="54E858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งบการเงินของสหกรณ์</a:t>
            </a:r>
            <a:endParaRPr lang="th-TH" sz="4400" b="1" dirty="0">
              <a:solidFill>
                <a:srgbClr val="54E858">
                  <a:lumMod val="5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gray">
          <a:xfrm>
            <a:off x="344434" y="1484784"/>
            <a:ext cx="84760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5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 10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งบการเงินของสหกรณ์ต้องมีลักษณะเชิงคุณภาพของข้อมูล</a:t>
            </a:r>
            <a:endParaRPr lang="en-US" sz="35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32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339404" y="3167390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122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6118448" cy="7067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 11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องค์ประกอบของ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รายการใน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งบการเงิน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836712"/>
            <a:ext cx="8507288" cy="561662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สินทรัพย์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สิ่งที่มีตัวตนหรือไม่มีตัวตนอันมีมูลค่าที่อยู่ในความควบคุมของ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                    ที่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เป็นผลของเหตุการณ์ในอดีต ซึ่งสหกรณ์คาดว่าจะได้รับประโยชน์เชิงเศรษฐกิจจากสินทรัพย์นั้น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อนาคต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หนี้สิน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ภาระผูกพันในปัจจุบันของสหกรณ์ที่เป็นผลของเหตุการณ์ใน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อดีต ซึ่ง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การชำระภาระผูกพันนั้นคาดว่าจะทำให้สินทรัพย์ของสหกรณ์ลดลงหรือชำระโดยการให้บริการ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ทุน</a:t>
            </a:r>
            <a:r>
              <a:rPr lang="th-TH" sz="3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ของสหกรณ์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หุ้นของสมาชิก ทุนสำรอง ทุนสะสมอื่นที่ได้มาจากการจัดสรรกำไรของสหกรณ์ กำไรหรือขาดทุนจากเงินลงทุนที่ยังไม่เกิดขึ้น และกำไรหรือขาดทุนสุทธิประจำปี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รายได้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รายได้ที่เกิดจากการดำเนินธุรกิจตามปกติของสหกรณ์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และการ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เพิ่มขึ้นของประโยชน์เชิงเศรษฐกิจในรอบปีบัญชี หรือการเพิ่มค่าของสินทรัพย์ หรือการลดลงของ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หนี้สิน               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โดยส่งผลให้ส่วนทุนของสหกรณ์เพิ่มขึ้น 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ค่าใช้จ่าย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ค่าใช้จ่ายที่เกิดจากการดำเนินธุรกิจตามปกติของสหกรณ์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การลดลงของประโยชน์เชิงเศรษฐกิจในรอบปีบัญชี หรือการลดค่าของสินทรัพย์ หรือการเพิ่มขึ้นของหนี้สิน โดยส่งผลให้ส่วนทุนของสหกรณ์ลดลง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224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8278688" cy="563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ข้อ 12 เกณฑ์การรับรู้รายการสินทรัพย์ หนี้สิน รายได้ และค่าใช้จ่าย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3936528"/>
          </a:xfrm>
          <a:solidFill>
            <a:schemeClr val="bg1"/>
          </a:solidFill>
        </p:spPr>
        <p:txBody>
          <a:bodyPr/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ความเป็นไปได้ค่อนข้างแน่ที่ประโยชน์เชิงเศรษฐกิจในอนาคต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ของ  รายการ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สินทรัพย์ หนี้สิน รายได้ และค่าใช้จ่ายจะเพิ่มขึ้นหรือ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ลดลง</a:t>
            </a:r>
            <a:endParaRPr lang="en-US" sz="32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รายการ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สินทรัพย์ หนี้สิน รายได้ และค่าใช้จ่ายมีราคาทุนหรือมูลค่าที่สามารถวัดได้อย่างน่าเชื่อถือ</a:t>
            </a:r>
            <a:endParaRPr lang="en-US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ไม่รับรู้รายการที่เป็นไปตามเกณฑ์ดังกล่าว สหกรณ์ไม่สามารถทำให้ถูกต้องได้ด้วยการเปิดเผยในนโยบายการบัญชีที่สหกรณ์นำมาใช้ หรือเปิดเผยในหมายเหตุประกอบงบการเงิน </a:t>
            </a:r>
            <a:endParaRPr lang="en-US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006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8278688" cy="5635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13 เกณฑ์การวัดมูลค่ารายการสินทรัพย์ หนี้สิน รายได้ และค่าใช้จ่าย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th-TH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ราคา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ทุน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หมายถึง จำนวนเงินที่จ่ายเพื่อซื้อสินทรัพย์นั้น หรือมูลค่ายุติธรรมของสิ่งของที่นำไปแลกสินทรัพย์มา ณ วันที่เกิดรายการ หรือหมายถึงจำนวนเงินที่จ่ายเป็นต้นทุนในการก่อสร้างสินทรัพย์ เพื่อให้อยู่ในสภาพพร้อมใช้งาน หรือหมายถึงจำนวนเงินที่จ่ายเป็นต้นทุนในการซื้อ/ผลิตสินค้าเพื่อให้อยู่ในสภาพพร้อมจำหน่าย หรือหมายถึงจำนวนเงินที่จ่ายเพื่อการลงทุน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ยุติธรรม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จำนวนเงินที่ผู้ซื้อและผู้ขายตกลงแลกเปลี่ยนสินทรัพย์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หรือจ่าย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ชำระหนี้กันในขณะที่ทั้งสองฝ่ายมีความรอบรู้และเต็มใจในการแลกเปลี่ยน และสามารถต่อรองราคากัน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ได้อย่าง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เป็นอิสระในลักษณะของผู้ที่ไม่มีความเกี่ยวข้องกัน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สุทธิที่จะได้รับ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ราคาที่คาดว่าจะขายได้ตามลักษณะปกติของการประกอบธุรกิจ หักด้วยประมาณการต้นทุนในการผลิตสินค้าให้เสร็จและต้นทุนที่ต้องจ่ายไปเพื่อให้ขายสินค้านั้นได้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530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184576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14 การวัดมูลค่าของรายการที่มาจากการประมาณการ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ต้องใช้การประมาณการที่สมเหตุสมผลเชื่อถือได้ สหกรณ์จึงจะสามารถรับรู้รายการในงบการเงินได้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15 การหักกลบ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ต้องไม่นำสินทรัพย์และหนี้สิน หรือรายได้และค่าใช้จ่ายมาหักกลบกัน เว้นแต่กรมตรวจบัญชีสหกรณ์กำหนดให้หักกลบได้ สำหรับกรณีการวัดมูลค่าสินทรัพย์ที่แสดงสุทธิจาก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บัญชีปรับ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มูลค่าไม่ถือเป็นการหักกลบ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รายการ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18648" cy="563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นโยบาย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การบัญชีที่สำคัญของสหกรณ์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16462"/>
          </a:xfrm>
        </p:spPr>
        <p:txBody>
          <a:bodyPr/>
          <a:lstStyle/>
          <a:p>
            <a:pPr marL="0" indent="0">
              <a:buNone/>
            </a:pP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 16 การรับรู้รายได้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ให้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สหกรณ์บันทึกรายได้ตามเกณฑ์คงค้าง </a:t>
            </a:r>
            <a:endParaRPr lang="th-TH" sz="3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วิธีการ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ประมาณการค่าเผื่อหนี้สงสัยจะสูญ </a:t>
            </a:r>
            <a:endParaRPr lang="en-US" sz="32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- พิจารณา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ลูกหนี้แต่ละราย </a:t>
            </a:r>
            <a:endParaRPr lang="th-TH" sz="3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จำแนก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อายุหนี้ของลูกหนี้คงเหลือ เงินค้างรับและดอกเบี้ยค้างรับ ณ วันสิ้นปี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กลุ่มอายุหนี้ </a:t>
            </a:r>
            <a:endParaRPr lang="th-TH" sz="3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5536" y="4005064"/>
            <a:ext cx="9230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- ค่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าเผื่อ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หนี้สงสัยจะสูญและค่าเผื่อหนี้สงสัยจะสูญเกินความต้องการ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469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0932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h-TH" sz="3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18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สินค้าคงเหลือ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endParaRPr lang="th-TH" sz="31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ตีราคาสินค้าคงเหลือ 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สินค้า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คงเหลือสภาพปกติ ให้ตีราคาตามราคาทุนหรือมูลค่าสุทธิที่จะได้รับแล้วแต่ราคาใดจะต่ำกว่าโดยอาจเลือกใช้วิธีการ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คำนวณ             ราคา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ทุน ดังนี้ </a:t>
            </a:r>
            <a:endParaRPr lang="en-US" sz="31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เข้าก่อนออกก่อน (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In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Out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FIFO)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 โดยสินค้าที่ซื้อหรือผลิตขึ้น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ก่อนจะ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ถูกขายออกไปก่อน ดังนั้น สินค้าที่เหลืออยู่จะเป็นสินค้าที่ซื้อหรือผลิตครั้งหลังสุดย้อนขึ้นไปตามลำดับ </a:t>
            </a:r>
            <a:endParaRPr lang="en-US" sz="31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ถัวเฉลี่ยถ่วงน้ำหนัก (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Weighted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Average)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โดยนำราคาทุนทั้งหมดของสินค้าที่ซื้อมาหารด้วยจำนวนหน่วยของสินค้านั้น และนำราคาถัว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เฉลี่ย                 ต่อ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หน่วยที่คำนวณได้คูณด้วยจำนวนหน่วยของสินค้าคงเหลือในวันสิ้น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ปี                 ทาง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บัญชี </a:t>
            </a:r>
            <a:endParaRPr lang="th-TH" sz="31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สินค้าที่เสื่อมหรือชำรุด 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ให้ตีราคาลดลงตามราคาที่คาดว่าจะจำหน่ายได้ </a:t>
            </a:r>
            <a:endParaRPr lang="en-US" sz="3100" dirty="0">
              <a:latin typeface="TH SarabunPSK" pitchFamily="34" charset="-34"/>
              <a:cs typeface="TH SarabunPSK" pitchFamily="34" charset="-34"/>
            </a:endParaRPr>
          </a:p>
          <a:p>
            <a:endParaRPr lang="en-US" sz="3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74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137369" y="1591911"/>
          <a:ext cx="8802132" cy="3709297"/>
        </p:xfrm>
        <a:graphic>
          <a:graphicData uri="http://schemas.openxmlformats.org/drawingml/2006/table">
            <a:tbl>
              <a:tblPr/>
              <a:tblGrid>
                <a:gridCol w="8802132"/>
              </a:tblGrid>
              <a:tr h="1872208">
                <a:tc>
                  <a:txBody>
                    <a:bodyPr/>
                    <a:lstStyle/>
                    <a:p>
                      <a:r>
                        <a:rPr lang="th-TH" sz="4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44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การตรวจนับ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ณ วันสิ้นปีบัญชี ต้องจัดให้มีการตรวจนับสินค้าและวัสดุคงเหลือ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โดยผู้ที่ไม่มีหน้าที่โดยตรงในการเก็บรักษาเป็นกรรมการตรวจนับ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ไม่น้อยกว่า 3 คน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</a:t>
                      </a:r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ให้แยกรายละเอียดสินค้าคงเหลือสภาพปกติ สินค้าที่เสื่อม หรือ </a:t>
                      </a:r>
                    </a:p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ชำรุด และวัสดุคงเหลือที่ตรวจนับได้ไว้ต่างหากจากกัน        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9578" name="Text Box 8"/>
          <p:cNvSpPr txBox="1">
            <a:spLocks noChangeArrowheads="1"/>
          </p:cNvSpPr>
          <p:nvPr/>
        </p:nvSpPr>
        <p:spPr bwMode="auto">
          <a:xfrm>
            <a:off x="-49274" y="68263"/>
            <a:ext cx="914400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     สินค้าคงเหลือ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39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966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53455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4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179512" y="5386355"/>
            <a:ext cx="1196826" cy="528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งานธุรการ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475656" y="5389064"/>
            <a:ext cx="136815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งานการเงิน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915816" y="5386355"/>
            <a:ext cx="1224136" cy="528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งานบัญชี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4211960" y="5387591"/>
            <a:ext cx="1433914" cy="528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แผนกสินเชื่อ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5724128" y="5385561"/>
            <a:ext cx="1233087" cy="528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แผนกขาย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7236296" y="5312198"/>
            <a:ext cx="1728192" cy="831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แผนกรวบรวมผลิตผล/แปรรูป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266257" y="3166864"/>
            <a:ext cx="293702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คณะกรรมการดำเนินการ</a:t>
            </a: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6386710" y="2636912"/>
            <a:ext cx="1978427" cy="523220"/>
          </a:xfrm>
          <a:prstGeom prst="rect">
            <a:avLst/>
          </a:prstGeom>
          <a:solidFill>
            <a:srgbClr val="EBF7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ผู้ตรวจสอบกิจการ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985020" y="838200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1823220" y="838200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2661420" y="838200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1364432" y="1295400"/>
            <a:ext cx="3429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2202632" y="1295400"/>
            <a:ext cx="2514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>
            <a:off x="3040832" y="1295400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3507580" y="838200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4345780" y="838200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5183980" y="838200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3955232" y="1295400"/>
            <a:ext cx="838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 flipH="1">
            <a:off x="4793432" y="1295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 flipH="1">
            <a:off x="4793432" y="1295400"/>
            <a:ext cx="838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Text Box 25"/>
          <p:cNvSpPr txBox="1">
            <a:spLocks noChangeArrowheads="1"/>
          </p:cNvSpPr>
          <p:nvPr/>
        </p:nvSpPr>
        <p:spPr bwMode="auto">
          <a:xfrm>
            <a:off x="6018388" y="838200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6870236" y="838200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7706848" y="838200"/>
            <a:ext cx="787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 flipH="1">
            <a:off x="4793432" y="1295400"/>
            <a:ext cx="172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Line 29"/>
          <p:cNvSpPr>
            <a:spLocks noChangeShapeType="1"/>
          </p:cNvSpPr>
          <p:nvPr/>
        </p:nvSpPr>
        <p:spPr bwMode="auto">
          <a:xfrm flipH="1">
            <a:off x="4793432" y="1295400"/>
            <a:ext cx="256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 flipH="1">
            <a:off x="4793432" y="1295400"/>
            <a:ext cx="3403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>
            <a:off x="4793432" y="2653352"/>
            <a:ext cx="0" cy="506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Line 32"/>
          <p:cNvSpPr>
            <a:spLocks noChangeShapeType="1"/>
          </p:cNvSpPr>
          <p:nvPr/>
        </p:nvSpPr>
        <p:spPr bwMode="auto">
          <a:xfrm>
            <a:off x="857224" y="5143512"/>
            <a:ext cx="7200800" cy="12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>
            <a:off x="855524" y="514461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>
            <a:off x="2195736" y="514461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3563888" y="514461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>
            <a:off x="4793432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>
            <a:off x="4788024" y="4725144"/>
            <a:ext cx="5408" cy="4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Line 38"/>
          <p:cNvSpPr>
            <a:spLocks noChangeShapeType="1"/>
          </p:cNvSpPr>
          <p:nvPr/>
        </p:nvSpPr>
        <p:spPr bwMode="auto">
          <a:xfrm>
            <a:off x="4932040" y="514461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6300192" y="514461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3912649" y="1983472"/>
            <a:ext cx="1872629" cy="6463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ที่ประชุม</a:t>
            </a:r>
            <a:r>
              <a:rPr lang="th-TH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ใหญ่</a:t>
            </a:r>
            <a:endParaRPr lang="th-TH" sz="3600" b="1" dirty="0">
              <a:effectLst>
                <a:outerShdw blurRad="38100" dist="38100" dir="2700000" algn="tl">
                  <a:srgbClr val="FFFFFF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" name="Text Box 45"/>
          <p:cNvSpPr txBox="1">
            <a:spLocks noChangeArrowheads="1"/>
          </p:cNvSpPr>
          <p:nvPr/>
        </p:nvSpPr>
        <p:spPr bwMode="auto">
          <a:xfrm>
            <a:off x="3726632" y="4471268"/>
            <a:ext cx="2209800" cy="469900"/>
          </a:xfrm>
          <a:prstGeom prst="rect">
            <a:avLst/>
          </a:prstGeom>
          <a:solidFill>
            <a:srgbClr val="99FFE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ผู้จัดการ</a:t>
            </a:r>
          </a:p>
        </p:txBody>
      </p:sp>
      <p:sp>
        <p:nvSpPr>
          <p:cNvPr id="84" name="Line 46"/>
          <p:cNvSpPr>
            <a:spLocks noChangeShapeType="1"/>
          </p:cNvSpPr>
          <p:nvPr/>
        </p:nvSpPr>
        <p:spPr bwMode="auto">
          <a:xfrm>
            <a:off x="4817574" y="3751638"/>
            <a:ext cx="0" cy="7196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Text Box 47"/>
          <p:cNvSpPr txBox="1">
            <a:spLocks noChangeArrowheads="1"/>
          </p:cNvSpPr>
          <p:nvPr/>
        </p:nvSpPr>
        <p:spPr bwMode="auto">
          <a:xfrm>
            <a:off x="2987824" y="71438"/>
            <a:ext cx="3414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โครงสร้างของสหกรณ์</a:t>
            </a: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6" name="ตัวเชื่อมต่อตรง 85"/>
          <p:cNvCxnSpPr/>
          <p:nvPr/>
        </p:nvCxnSpPr>
        <p:spPr>
          <a:xfrm>
            <a:off x="4806800" y="2924944"/>
            <a:ext cx="15716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/>
          <p:cNvCxnSpPr/>
          <p:nvPr/>
        </p:nvCxnSpPr>
        <p:spPr>
          <a:xfrm>
            <a:off x="-35496" y="4077072"/>
            <a:ext cx="9144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59623" y="3319933"/>
            <a:ext cx="1576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ฝ่ายบริหาร</a:t>
            </a:r>
          </a:p>
          <a:p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254538" y="4077072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ฝ่ายจัดการ</a:t>
            </a: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6363249" y="6215439"/>
            <a:ext cx="152111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แผนกบริการ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" name="Line 39"/>
          <p:cNvSpPr>
            <a:spLocks noChangeShapeType="1"/>
          </p:cNvSpPr>
          <p:nvPr/>
        </p:nvSpPr>
        <p:spPr bwMode="auto">
          <a:xfrm>
            <a:off x="7092280" y="5157192"/>
            <a:ext cx="0" cy="105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Line 39"/>
          <p:cNvSpPr>
            <a:spLocks noChangeShapeType="1"/>
          </p:cNvSpPr>
          <p:nvPr/>
        </p:nvSpPr>
        <p:spPr bwMode="auto">
          <a:xfrm>
            <a:off x="8052145" y="514351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71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584746"/>
            <a:ext cx="8964488" cy="627325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h-TH" sz="4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19 วัสดุ</a:t>
            </a: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คงเหลือ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ของใช้สิ้นเปลืองในโรงงานและในสำนักงานซึ่งมีไว้เพื่อ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ใช้มิใช่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ไว้เพื่อ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จำหน่าย 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ตีราคาวัสดุคงเหลือ ให้ตีราคาตามราคาทุน </a:t>
            </a:r>
            <a:endParaRPr lang="th-TH" sz="4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20 ที่ดินแทนการชำระหนี้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ที่ดินที่สหกรณ์ได้รับชำระหนี้จากลูกหนี้แทนการรับชำระ ด้วยเงินสด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3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25658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20.1 </a:t>
            </a: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การบันทึกมูลค่า ณ วันรับชำระหนี้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ให้บันทึกมูลค่าที่ดินแทนการชำระหนี้ด้วยราคาที่ประเมินโดยทางราชการ กรณีราคาประเมินโดยทางราชการสูงกว่าจำนวนเงินที่ลูกหนี้เป็นหนี้ ให้สหกรณ์จ่ายคืนส่วนต่างดังกล่าวแก่ลูกหนี้ หากราคาประเมินต่ำกว่าจำนวนเงินที่ลูกหนี้เป็นหนี้ ให้สหกรณ์เรียกเก็บหนี้ส่วนที่เหลือจากลูกหนี้ กรณีที่คาดว่าไม่อาจเรียกเก็บหนี้ส่วนที่เหลือได้ให้ตั้งค่าเผื่อหนี้สงสัยจะสูญเต็มจำนวน </a:t>
            </a:r>
          </a:p>
          <a:p>
            <a:pPr marL="0" indent="0">
              <a:buNone/>
            </a:pP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20.2 การตรวจนับ ณ วันสิ้นปีทางบัญชี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สหกรณ์ต้องจัดให้มีการตรวจนับ                ที่ดินแทนการชำระหนี้ พร้อมกับตรวจสอบเอกสารสิทธิ์ </a:t>
            </a:r>
            <a:endParaRPr lang="th-TH" sz="3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20.3 </a:t>
            </a: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การจำหน่ายที่ดินแทนการชำระหนี้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ณ วันที่ขายให้บันทึกที่ดินแทนการชำระ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หนี้ด้วย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ราคาขาย ผลต่างระหว่างราคาขายกับมูลค่า ณ วันรับชำระหนี้ ถือเป็นกำไรหรือขาดทุนจากการจำหน่าย</a:t>
            </a:r>
            <a:endParaRPr lang="en-US" sz="3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endParaRPr lang="en-US" sz="3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3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602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0" y="53975"/>
            <a:ext cx="9045453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ข้อ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21  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ที่ดิน อาคารและอุปกรณ์</a:t>
            </a:r>
          </a:p>
        </p:txBody>
      </p:sp>
      <p:graphicFrame>
        <p:nvGraphicFramePr>
          <p:cNvPr id="56" name="ตาราง 55"/>
          <p:cNvGraphicFramePr>
            <a:graphicFrameLocks noGrp="1"/>
          </p:cNvGraphicFramePr>
          <p:nvPr>
            <p:extLst/>
          </p:nvPr>
        </p:nvGraphicFramePr>
        <p:xfrm>
          <a:off x="62147" y="1080338"/>
          <a:ext cx="8974349" cy="4328160"/>
        </p:xfrm>
        <a:graphic>
          <a:graphicData uri="http://schemas.openxmlformats.org/drawingml/2006/table">
            <a:tbl>
              <a:tblPr/>
              <a:tblGrid>
                <a:gridCol w="8974349"/>
              </a:tblGrid>
              <a:tr h="1872208">
                <a:tc>
                  <a:txBody>
                    <a:bodyPr/>
                    <a:lstStyle/>
                    <a:p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40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การวัดมูลค่าเริ่มแรก  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</a:t>
                      </a:r>
                      <a:r>
                        <a:rPr lang="th-TH" sz="34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โดยใช้ราคาทุน 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ประกอบด้วย 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</a:t>
                      </a:r>
                      <a:r>
                        <a:rPr lang="en-US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-</a:t>
                      </a:r>
                      <a:r>
                        <a:rPr lang="en-US" sz="3400" b="1" baseline="0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ราคาซื้อรวมภาษีนำเข้า 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</a:t>
                      </a:r>
                      <a:r>
                        <a:rPr lang="en-US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-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ภาษีซื้อที่เรียกคืนไม่ได้ 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</a:t>
                      </a:r>
                      <a:r>
                        <a:rPr lang="en-US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-</a:t>
                      </a:r>
                      <a:r>
                        <a:rPr lang="en-US" sz="3400" b="1" baseline="0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ต้นทุนการกู้ยืม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</a:t>
                      </a:r>
                      <a:r>
                        <a:rPr lang="en-US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-</a:t>
                      </a:r>
                      <a:r>
                        <a:rPr lang="en-US" sz="3400" b="1" baseline="0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ต้นทุนทางตรงอื่นๆ ที่เกี่ยวกับการจัดหาเพื่อให้อยู่ในสภาพพร้อมใช้งาน </a:t>
                      </a:r>
                    </a:p>
                    <a:p>
                      <a:pPr algn="ctr"/>
                      <a:r>
                        <a:rPr lang="th-TH" sz="3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 กรณีที่มีส่วนลดและค่าภาษีที่จะได้รับคืน</a:t>
                      </a:r>
                    </a:p>
                    <a:p>
                      <a:pPr algn="ctr"/>
                      <a:r>
                        <a:rPr lang="th-TH" sz="3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ต้องนำมาหักออกจากราคาซื้อด้วย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42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290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43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" y="53975"/>
            <a:ext cx="853244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การตีราคาใหม่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734940" cy="4144690"/>
        </p:xfrm>
        <a:graphic>
          <a:graphicData uri="http://schemas.openxmlformats.org/drawingml/2006/table">
            <a:tbl>
              <a:tblPr/>
              <a:tblGrid>
                <a:gridCol w="8734940"/>
              </a:tblGrid>
              <a:tr h="1765457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th-TH" sz="45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สหกรณ์อาจตีราคาที่ดิน อาคารและอุปกรณ์ใหม่</a:t>
                      </a:r>
                    </a:p>
                    <a:p>
                      <a:r>
                        <a:rPr lang="th-TH" sz="40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</a:t>
                      </a:r>
                      <a:r>
                        <a:rPr lang="th-TH" sz="36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ตามราคาตลาด ซึ่งถือเป็นมูลค่ายุติธรรม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โดยผู้ประเมินราคาอิสระที่มีความเชี่ยวชาญและเชื่อถือได้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9002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</a:t>
                      </a:r>
                      <a:r>
                        <a:rPr lang="th-TH" sz="36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ต้องตีราคาทุกรายการที่จัดอยู่ในประเภทเดียวกันกับรายการ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ที่ตีราคาใหม่พร้อมกัน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0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20490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</a:t>
                      </a:r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ระยะเวลาของการพิจารณาตีราคาใหม่แต่ละครั้งต้องไม่ต่ำกว่า 5 ปี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0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44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7910" y="1319037"/>
            <a:ext cx="7876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ให้คำนวณค่าเสื่อมราคาอาคารและอุปกรณ์ในแต่ละรอบปีบัญชี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ให้สอดคล้องกับสภาพการใช้งาน และใกล้เคียงความเป็นจริง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63280" y="3077480"/>
            <a:ext cx="67042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วิธีการคำนวณค่าเสื่อมราคาอาคารและอุปกรณ์  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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วิธีเส้นตรงตามอัตราร้อยละของราคาทุน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	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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วิธี</a:t>
            </a:r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อัตราลดลงตามผลรวมจำนวนปี</a:t>
            </a:r>
            <a:endParaRPr lang="th-TH" sz="3600" b="1" dirty="0">
              <a:solidFill>
                <a:srgbClr val="2B16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6135" y="101145"/>
            <a:ext cx="846611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การคำนวณค่าเสื่อมราคา</a:t>
            </a:r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10800000">
            <a:off x="2626437" y="2636588"/>
            <a:ext cx="3949359" cy="360363"/>
          </a:xfrm>
          <a:prstGeom prst="triangle">
            <a:avLst>
              <a:gd name="adj" fmla="val 49076"/>
            </a:avLst>
          </a:prstGeom>
          <a:solidFill>
            <a:srgbClr val="F7C9F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/>
          </p:nvPr>
        </p:nvGraphicFramePr>
        <p:xfrm>
          <a:off x="730519" y="4979350"/>
          <a:ext cx="7746258" cy="1240417"/>
        </p:xfrm>
        <a:graphic>
          <a:graphicData uri="http://schemas.openxmlformats.org/drawingml/2006/table">
            <a:tbl>
              <a:tblPr/>
              <a:tblGrid>
                <a:gridCol w="7746258"/>
              </a:tblGrid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เมื่อเลือกใช้วิธีการคิดค่าเสื่อมราคาวิธีใดวิธีหนึ่งจะต้องใช้วิธีนั้น</a:t>
                      </a:r>
                    </a:p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อย่างสม่ำเสมอตลอดอายุการใช้งานของอาคารและอุปกรณ์นั้น</a:t>
                      </a:r>
                      <a:endParaRPr kumimoji="0" lang="ko-KR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60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3744416"/>
          </a:xfrm>
          <a:solidFill>
            <a:schemeClr val="bg1"/>
          </a:solidFill>
        </p:spPr>
        <p:txBody>
          <a:bodyPr/>
          <a:lstStyle/>
          <a:p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อาคาร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ถาวร หรือสิ่งปลูกสร้างที่มีลักษณะเดียวกับอาคาร    ร้อยละ   5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- 10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รถยนต์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				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10 - 20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เครื่อง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คอมพิวเตอร์และอุปกรณ์ 			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20 - 25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ครุภัณฑ์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และอุปกรณ์สำนักงาน 			   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10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- 20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เรือ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ยนต์และอุปกรณ์เรือ 				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10 - 15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เครื่อง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สีข้าว เครื่องจักร เครื่องยนต์ 	 	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  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5 - 20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588" y="231364"/>
            <a:ext cx="5274500" cy="12534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sz="4400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4400" b="1" dirty="0" smtClean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เส้นตรง</a:t>
            </a:r>
          </a:p>
          <a:p>
            <a:pPr algn="ctr">
              <a:lnSpc>
                <a:spcPct val="85000"/>
              </a:lnSpc>
            </a:pPr>
            <a:r>
              <a:rPr lang="th-TH" sz="4400" b="1" dirty="0" smtClean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4400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อัตราร้อยละของราคาทุน</a:t>
            </a:r>
          </a:p>
        </p:txBody>
      </p:sp>
    </p:spTree>
    <p:extLst>
      <p:ext uri="{BB962C8B-B14F-4D97-AF65-F5344CB8AC3E}">
        <p14:creationId xmlns:p14="http://schemas.microsoft.com/office/powerpoint/2010/main" val="422598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46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1327" y="85378"/>
            <a:ext cx="7179025" cy="8953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h-TH" sz="4800" b="1" i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วิธีอัตราลดลงตามผลรวมจำนวนปี</a:t>
            </a:r>
          </a:p>
        </p:txBody>
      </p:sp>
      <p:sp>
        <p:nvSpPr>
          <p:cNvPr id="8" name="Freeform 3"/>
          <p:cNvSpPr>
            <a:spLocks/>
          </p:cNvSpPr>
          <p:nvPr/>
        </p:nvSpPr>
        <p:spPr bwMode="gray">
          <a:xfrm>
            <a:off x="5354506" y="1516063"/>
            <a:ext cx="1466265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576175" y="2882901"/>
            <a:ext cx="2444273" cy="2138363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3867337" y="2744789"/>
            <a:ext cx="1863441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201118" y="2381250"/>
            <a:ext cx="2268082" cy="20637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6389253" y="2238375"/>
            <a:ext cx="1863441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2644454" y="2017714"/>
            <a:ext cx="1467758" cy="115728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066203" y="3441700"/>
            <a:ext cx="2296452" cy="2084388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gray">
          <a:xfrm>
            <a:off x="1282709" y="3198814"/>
            <a:ext cx="1863441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52805" y="3529014"/>
            <a:ext cx="2133700" cy="1920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มีประสิทธิภาพ</a:t>
            </a:r>
          </a:p>
          <a:p>
            <a:pPr algn="ctr">
              <a:lnSpc>
                <a:spcPct val="11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การใช้งานสูง</a:t>
            </a:r>
          </a:p>
          <a:p>
            <a:pPr algn="ctr">
              <a:lnSpc>
                <a:spcPct val="11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ในระยะแรก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644860" y="3032126"/>
            <a:ext cx="2290479" cy="1920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36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ประโยชน์ที่ให้</a:t>
            </a:r>
          </a:p>
          <a:p>
            <a:pPr algn="ctr">
              <a:lnSpc>
                <a:spcPct val="110000"/>
              </a:lnSpc>
            </a:pPr>
            <a:r>
              <a:rPr lang="th-TH" sz="36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ในระยะหลัง</a:t>
            </a:r>
          </a:p>
          <a:p>
            <a:pPr algn="ctr">
              <a:lnSpc>
                <a:spcPct val="110000"/>
              </a:lnSpc>
            </a:pPr>
            <a:r>
              <a:rPr lang="th-TH" sz="36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ไม่แน่นอน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271295" y="2733676"/>
            <a:ext cx="2223289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ใช้งานไปนาน</a:t>
            </a:r>
          </a:p>
          <a:p>
            <a:pPr algn="ctr">
              <a:lnSpc>
                <a:spcPct val="9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อาจเกิด</a:t>
            </a:r>
          </a:p>
          <a:p>
            <a:pPr algn="ctr">
              <a:lnSpc>
                <a:spcPct val="9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ค่าซ่อมแซมมาก</a:t>
            </a:r>
            <a:r>
              <a:rPr lang="th-TH" sz="3600" b="1" dirty="0">
                <a:solidFill>
                  <a:srgbClr val="EEECE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52435" y="1204913"/>
            <a:ext cx="5693732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3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ใช้กับอาคารและอุปกรณ์ที่มีลักษณะ</a:t>
            </a:r>
            <a:endParaRPr lang="th-TH" sz="43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15616" y="5661248"/>
            <a:ext cx="738209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ระยะเวลาตัดจำหน่ายต้องไม่เกินกว่าวิธีเส้นตรง </a:t>
            </a:r>
            <a:endParaRPr lang="th-TH" sz="44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601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913" name="Group 329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37369" y="1522413"/>
          <a:ext cx="8802132" cy="2377440"/>
        </p:xfrm>
        <a:graphic>
          <a:graphicData uri="http://schemas.openxmlformats.org/drawingml/2006/table">
            <a:tbl>
              <a:tblPr/>
              <a:tblGrid>
                <a:gridCol w="8802132"/>
              </a:tblGrid>
              <a:tr h="642942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1. อายุการ</a:t>
                      </a:r>
                      <a:r>
                        <a:rPr lang="th-TH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ใช้งานไม่เต็มปี ให้คำนวณตามระยะเวลาเป็นวัน</a:t>
                      </a:r>
                    </a:p>
                    <a:p>
                      <a:r>
                        <a:rPr lang="th-TH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   นับจากวันที่พร้อมใช้งาน ตามอัตราที่กำหนด ให้นับ 1 ปี 365 วัน    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4169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CA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2.</a:t>
                      </a:r>
                      <a:r>
                        <a:rPr lang="th-TH" sz="3600" b="1" dirty="0" smtClean="0">
                          <a:solidFill>
                            <a:srgbClr val="0E1CA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เมื่อใช้จนหมดสภาพ สูญหาย หรือชำรุดเสื่อมเสียใช้การไม่ได้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E1CA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   ให้ตัดจำหน่ายออกจากบัญชีในปีที่สิ้นสภาพนั้น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6746" name="Rectangle 42"/>
          <p:cNvSpPr>
            <a:spLocks noChangeArrowheads="1"/>
          </p:cNvSpPr>
          <p:nvPr/>
        </p:nvSpPr>
        <p:spPr bwMode="gray">
          <a:xfrm>
            <a:off x="170218" y="177801"/>
            <a:ext cx="875727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5000" b="1" dirty="0">
                <a:latin typeface="TH SarabunPSK" pitchFamily="34" charset="-34"/>
                <a:cs typeface="TH SarabunPSK" pitchFamily="34" charset="-34"/>
              </a:rPr>
              <a:t>วิธีการคำนวณค่าเสื่อมราคา</a:t>
            </a:r>
            <a:endParaRPr lang="en-US" sz="5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137369" y="3907750"/>
          <a:ext cx="8802132" cy="1249680"/>
        </p:xfrm>
        <a:graphic>
          <a:graphicData uri="http://schemas.openxmlformats.org/drawingml/2006/table">
            <a:tbl>
              <a:tblPr/>
              <a:tblGrid>
                <a:gridCol w="8802132"/>
              </a:tblGrid>
              <a:tr h="851168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DilleniaUPC" pitchFamily="18" charset="-34"/>
                        </a:rPr>
                        <a:t> </a:t>
                      </a:r>
                      <a:r>
                        <a:rPr lang="th-TH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3. เมื่อคิดค่าเสื่อมราคาถึงงวดสุดท้ายแล้ว ให้คงเหลือมูลค่า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    ไว้ 1 บาทต่อหน่วย จนกว่าจะสิ้นสภาพ หรือตัดบัญชีได้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47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14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48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3529" y="206922"/>
            <a:ext cx="424847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การเลิกใช้</a:t>
            </a: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>
            <p:extLst/>
          </p:nvPr>
        </p:nvGraphicFramePr>
        <p:xfrm>
          <a:off x="137369" y="1844824"/>
          <a:ext cx="8836980" cy="3657600"/>
        </p:xfrm>
        <a:graphic>
          <a:graphicData uri="http://schemas.openxmlformats.org/drawingml/2006/table">
            <a:tbl>
              <a:tblPr/>
              <a:tblGrid>
                <a:gridCol w="8836980"/>
              </a:tblGrid>
              <a:tr h="1872208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DilleniaUPC" pitchFamily="18" charset="-34"/>
                        </a:rPr>
                        <a:t>  </a:t>
                      </a:r>
                      <a:r>
                        <a:rPr lang="th-TH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ที่ดิน อาคารและอุปกรณ์ที่ไม่สามารถใช้ประโยชน์ได้อีกต่อไป</a:t>
                      </a:r>
                    </a:p>
                    <a:p>
                      <a:r>
                        <a:rPr lang="th-TH" sz="4000" b="1" dirty="0" smtClean="0">
                          <a:solidFill>
                            <a:srgbClr val="0E1CA6"/>
                          </a:solidFill>
                          <a:cs typeface="DilleniaUPC" pitchFamily="18" charset="-34"/>
                          <a:sym typeface="Wingdings" pitchFamily="2" charset="2"/>
                        </a:rPr>
                        <a:t>  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ให้รับรู้ผลต่างระหว่างจำนวนเงินสุทธิที่คาดว่าจะได้รับกับราคา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ตามบัญชีหลังจากหักค่าเสื่อมราคาสะสมถึงวันที่เลิกใช้ 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เป็นรายได้  หรือค่าใช้จ่ายในปีที่มีการเลิกใช้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illeniaUPC" pitchFamily="18" charset="-34"/>
                          <a:ea typeface="Gulim" pitchFamily="34" charset="-127"/>
                          <a:cs typeface="DilleniaUPC" pitchFamily="18" charset="-34"/>
                        </a:rPr>
                        <a:t>  </a:t>
                      </a:r>
                      <a:r>
                        <a:rPr kumimoji="0" lang="th-TH" altLang="ko-K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ที่ดิน อาคารและอุปกรณ์ที่เลิกใช้และถือไว้เพื่อรอจำหน่าย</a:t>
                      </a:r>
                      <a:r>
                        <a:rPr lang="th-TH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</a:t>
                      </a:r>
                    </a:p>
                    <a:p>
                      <a:r>
                        <a:rPr lang="th-TH" sz="28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ให้คำนวณค่าเสื่อมราคาต่อไปจนกว่าจะสามารถจำหน่ายได้ 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0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49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gray">
          <a:xfrm>
            <a:off x="170218" y="359404"/>
            <a:ext cx="8757277" cy="563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22  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สินทรัพย์ไม่มีตัวตนที่ต้องตัดจ่าย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2203" y="1298952"/>
            <a:ext cx="8533305" cy="3570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สิทธิการเช่า  สิทธิการใช้ประโยชน์ในที่ดิน อาคารและอุปกรณ์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สิทธิการใช้ซอฟท์แวร์ต่าง ๆ ให้ตัดจ่ายตามอายุการใช้สิทธิที่ได้รับ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และการเปลี่ยนแปลงการใช้ซอฟท์แวร์ใหม่ แต่ต้องไม่น้อยกว่าอัตราค่าเสื่อมราคาที่กำหนดไว้ในระเบียบ </a:t>
            </a:r>
          </a:p>
          <a:p>
            <a:pPr>
              <a:spcBef>
                <a:spcPts val="1200"/>
              </a:spcBef>
            </a:pP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ทั้งนี้ ให้บันทึกค่าตัดจ่ายหักจากบัญชีสินทรัพย์โดยตรง </a:t>
            </a:r>
          </a:p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และบันทึกรายการตัดจ่ายไว้ในทะเบียนสินทรัพย์ด้วย</a:t>
            </a:r>
          </a:p>
        </p:txBody>
      </p:sp>
    </p:spTree>
    <p:extLst>
      <p:ext uri="{BB962C8B-B14F-4D97-AF65-F5344CB8AC3E}">
        <p14:creationId xmlns:p14="http://schemas.microsoft.com/office/powerpoint/2010/main" val="86834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87212" y="3141193"/>
            <a:ext cx="5617243" cy="20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90000"/>
              </a:lnSpc>
            </a:pP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2. จัดหา</a:t>
            </a:r>
            <a:r>
              <a:rPr lang="th-TH" sz="3600" b="1" dirty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สินค้ามา</a:t>
            </a: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จำหน่าย</a:t>
            </a:r>
          </a:p>
          <a:p>
            <a:pPr marL="914400" indent="-914400">
              <a:lnSpc>
                <a:spcPct val="90000"/>
              </a:lnSpc>
            </a:pP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3. รวบรวมผลิตผล</a:t>
            </a:r>
          </a:p>
          <a:p>
            <a:pPr marL="914400" indent="-914400">
              <a:lnSpc>
                <a:spcPct val="90000"/>
              </a:lnSpc>
            </a:pP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4. แปรรูปผลิตผล</a:t>
            </a:r>
          </a:p>
          <a:p>
            <a:pPr marL="914400" indent="-914400">
              <a:lnSpc>
                <a:spcPct val="90000"/>
              </a:lnSpc>
            </a:pP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5. ให้บริการ</a:t>
            </a:r>
            <a:r>
              <a:rPr lang="en-US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 &amp; </a:t>
            </a: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ส่งเสริมการเกษตร</a:t>
            </a:r>
            <a:endParaRPr lang="th-TH" sz="3600" b="1" dirty="0">
              <a:solidFill>
                <a:srgbClr val="0825B8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287842" y="5085184"/>
            <a:ext cx="2432076" cy="15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6. รับฝากเงิน</a:t>
            </a:r>
          </a:p>
          <a:p>
            <a:pPr>
              <a:lnSpc>
                <a:spcPct val="85000"/>
              </a:lnSpc>
            </a:pP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6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- ออมทรัพย์</a:t>
            </a:r>
          </a:p>
          <a:p>
            <a:pPr>
              <a:lnSpc>
                <a:spcPct val="85000"/>
              </a:lnSpc>
            </a:pPr>
            <a:r>
              <a:rPr lang="th-TH" sz="36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       - ประจำ</a:t>
            </a:r>
            <a:endParaRPr lang="th-TH" sz="3600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86230" y="332656"/>
            <a:ext cx="4929222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ลักษณะการดำเนินธุรกิจ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16416" y="6237312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5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30046" y="1268760"/>
            <a:ext cx="6715172" cy="198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1. ให้</a:t>
            </a:r>
            <a:r>
              <a:rPr lang="th-TH" sz="3600" b="1" dirty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เงินกู้แก่</a:t>
            </a:r>
            <a:r>
              <a:rPr lang="th-TH" sz="3600" b="1" dirty="0" smtClean="0">
                <a:solidFill>
                  <a:srgbClr val="0825B8"/>
                </a:solidFill>
                <a:latin typeface="TH SarabunPSK" pitchFamily="34" charset="-34"/>
                <a:cs typeface="TH SarabunPSK" pitchFamily="34" charset="-34"/>
              </a:rPr>
              <a:t>สมาชิก</a:t>
            </a:r>
          </a:p>
          <a:p>
            <a:pPr>
              <a:lnSpc>
                <a:spcPct val="85000"/>
              </a:lnSpc>
            </a:pPr>
            <a:r>
              <a:rPr lang="th-TH" sz="3600" b="1" dirty="0">
                <a:solidFill>
                  <a:srgbClr val="00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FFFF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600" b="1" dirty="0" smtClean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- เงินกู้ระยะสั้น</a:t>
            </a:r>
          </a:p>
          <a:p>
            <a:pPr>
              <a:lnSpc>
                <a:spcPct val="85000"/>
              </a:lnSpc>
            </a:pPr>
            <a:r>
              <a:rPr lang="th-TH" sz="3600" b="1" dirty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      - เงินกู้ระยะปานกลาง</a:t>
            </a:r>
          </a:p>
          <a:p>
            <a:pPr>
              <a:lnSpc>
                <a:spcPct val="85000"/>
              </a:lnSpc>
            </a:pPr>
            <a:r>
              <a:rPr lang="th-TH" sz="3600" b="1" dirty="0" smtClean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        - เงินกู้ระยะยาว</a:t>
            </a:r>
            <a:endParaRPr lang="th-TH" sz="3600" b="1" dirty="0">
              <a:solidFill>
                <a:srgbClr val="FF3399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50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920564"/>
            <a:ext cx="8549433" cy="4275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th-TH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อายุการให้ประโยชน์จำกัด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dirty="0" smtClean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►</a:t>
            </a:r>
            <a:r>
              <a:rPr lang="th-TH" sz="3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โดยวิธีเส้นตรง ตามอายุการให้ประโยชน์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► ตัดจ่ายตามอายุการให้ประโยชน์ที่แท้จริง  </a:t>
            </a:r>
          </a:p>
          <a:p>
            <a:pPr marL="0" indent="0" algn="thaiDist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► อายุการให้ประโยชน์ไม่เต็มปี คิดเป็นวัน นับ 1 ปี  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365 วัน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► สินทรัพย์ไม่มีตัวตนที่เกี่ยวกับ อาคารและอุปกรณ์ 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ตัดจ่ายไม่น้อยกว่าอัตราค่าเสื่อมราคาที่กำหนดในระเบียบ </a:t>
            </a:r>
            <a:r>
              <a:rPr lang="th-TH" sz="36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นทส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► ตัดจ่ายโดยตรงกับสินทรัพย์ไม่มีตัวตนนั้น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26989"/>
            <a:ext cx="5760640" cy="828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th-TH" sz="4800" b="1" kern="0" dirty="0">
                <a:latin typeface="TH SarabunPSK" pitchFamily="34" charset="-34"/>
                <a:cs typeface="TH SarabunPSK" pitchFamily="34" charset="-34"/>
              </a:rPr>
              <a:t>การตัดจ่าย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448223" y="4710550"/>
            <a:ext cx="841086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800080"/>
              </a:buClr>
              <a:buFont typeface="Wingdings" pitchFamily="2" charset="2"/>
              <a:buNone/>
              <a:defRPr/>
            </a:pPr>
            <a:r>
              <a:rPr lang="th-TH" sz="3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อายุการให้ประโยชน์ไม่จำกัด </a:t>
            </a:r>
          </a:p>
          <a:p>
            <a:pPr>
              <a:spcBef>
                <a:spcPts val="0"/>
              </a:spcBef>
              <a:buClr>
                <a:srgbClr val="800080"/>
              </a:buClr>
              <a:buFont typeface="Wingdings" pitchFamily="2" charset="2"/>
              <a:buNone/>
              <a:defRPr/>
            </a:pPr>
            <a:r>
              <a:rPr lang="th-TH" sz="3600" b="1" kern="0" dirty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b="1" kern="0" dirty="0" smtClean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300" b="1" kern="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► </a:t>
            </a:r>
            <a:r>
              <a:rPr lang="th-TH" sz="33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ตัดจ่ายไม่น้อยกว่าอัตราค่าเสื่อมราคาที่กำหนดในระเบียบ </a:t>
            </a:r>
            <a:r>
              <a:rPr lang="th-TH" sz="3300" b="1" kern="0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นทส.</a:t>
            </a:r>
            <a:r>
              <a:rPr lang="th-TH" sz="33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300" b="1" kern="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3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ตัดจ่ายไม่เกิน </a:t>
            </a:r>
            <a:r>
              <a:rPr lang="th-TH" sz="3300" b="1" kern="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33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>
              <a:spcBef>
                <a:spcPts val="0"/>
              </a:spcBef>
              <a:buClr>
                <a:srgbClr val="800080"/>
              </a:buClr>
              <a:buFont typeface="Wingdings" pitchFamily="2" charset="2"/>
              <a:buNone/>
              <a:defRPr/>
            </a:pPr>
            <a:r>
              <a:rPr lang="th-TH" sz="36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56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51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8302" y="1490663"/>
            <a:ext cx="7936146" cy="1938992"/>
          </a:xfrm>
          <a:prstGeom prst="rect">
            <a:avLst/>
          </a:prstGeom>
          <a:solidFill>
            <a:schemeClr val="bg2"/>
          </a:solidFill>
          <a:ln w="38100">
            <a:noFill/>
            <a:prstDash val="sysDash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หลักทรัพย์ที่สหกรณ์ถือไว้โดยมีวัตถุประสงค์เพื่อให้ได้รับ</a:t>
            </a:r>
          </a:p>
          <a:p>
            <a:pPr algn="ctr"/>
            <a:r>
              <a:rPr lang="th-TH" sz="4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ประโยชน์ในรูปของรายได้ หรือผลตอบแทนอื่น เช่น</a:t>
            </a:r>
          </a:p>
          <a:p>
            <a:pPr algn="ctr"/>
            <a:r>
              <a:rPr lang="th-TH" sz="4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ดอกเบี้ย เงินปันผล เป็นต้น </a:t>
            </a:r>
            <a:r>
              <a:rPr lang="th-TH" sz="4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8358215" cy="8286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th-TH" sz="48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8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23  </a:t>
            </a:r>
            <a:r>
              <a:rPr lang="th-TH" sz="48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เงินลงทุน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8302" y="3506232"/>
            <a:ext cx="7975665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  <a:prstDash val="sysDash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หลักทรัพย์ที่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สหกรณ์ตั้งใจถือไว้ชั่วคราว </a:t>
            </a:r>
            <a:endParaRPr lang="th-TH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จะ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ขายเมื่อมีความต้องการเงิน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สด หรือ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ตั้งใจถือ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ไว้</a:t>
            </a:r>
          </a:p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ระยะเวลานานเพื่อให้ได้รับผลตอบแทนก็ได้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02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52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552" y="1578272"/>
            <a:ext cx="8209293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  เงินลงทุนทั่วไป</a:t>
            </a:r>
            <a:r>
              <a:rPr lang="th-TH" sz="44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u="sng" dirty="0">
                <a:solidFill>
                  <a:srgbClr val="0041C4"/>
                </a:solidFill>
                <a:latin typeface="TH SarabunPSK" pitchFamily="34" charset="-34"/>
                <a:cs typeface="TH SarabunPSK" pitchFamily="34" charset="-34"/>
              </a:rPr>
              <a:t>ไม่อยู่</a:t>
            </a:r>
            <a:r>
              <a:rPr lang="th-TH" sz="4400" b="1" dirty="0">
                <a:solidFill>
                  <a:srgbClr val="0041C4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ในความต้องการของตลาด</a:t>
            </a:r>
          </a:p>
          <a:p>
            <a:r>
              <a:rPr lang="th-TH" sz="44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ตีราคา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ตาม </a:t>
            </a:r>
            <a:r>
              <a:rPr lang="th-TH" sz="4400" b="1" dirty="0">
                <a:solidFill>
                  <a:srgbClr val="0041C4"/>
                </a:solidFill>
                <a:latin typeface="TH SarabunPSK" pitchFamily="34" charset="-34"/>
                <a:cs typeface="TH SarabunPSK" pitchFamily="34" charset="-34"/>
              </a:rPr>
              <a:t>ราคาทุน</a:t>
            </a:r>
          </a:p>
          <a:p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  เงินลงทุนที่ </a:t>
            </a:r>
            <a:r>
              <a:rPr lang="th-TH" sz="44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อยู่</a:t>
            </a:r>
            <a:r>
              <a:rPr lang="th-TH" sz="4400" b="1" i="1" dirty="0">
                <a:solidFill>
                  <a:srgbClr val="0041C4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ในความต้องการของตลาด </a:t>
            </a:r>
          </a:p>
          <a:p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  ตีราคาตาม </a:t>
            </a:r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มูลค่ายุติธรรม </a:t>
            </a:r>
          </a:p>
          <a:p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และบันทึกส่วนที่ต่างจากราคาทุนไว้เป็น</a:t>
            </a:r>
          </a:p>
          <a:p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ค่าเผื่อการปรับมูลค่าเงินลงทุน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6989"/>
            <a:ext cx="8827454" cy="8286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th-TH" sz="48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การตีราคาเงินลงทุน</a:t>
            </a:r>
          </a:p>
        </p:txBody>
      </p:sp>
    </p:spTree>
    <p:extLst>
      <p:ext uri="{BB962C8B-B14F-4D97-AF65-F5344CB8AC3E}">
        <p14:creationId xmlns:p14="http://schemas.microsoft.com/office/powerpoint/2010/main" val="37286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53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8094" y="112714"/>
            <a:ext cx="4597962" cy="828675"/>
          </a:xfrm>
        </p:spPr>
        <p:txBody>
          <a:bodyPr/>
          <a:lstStyle/>
          <a:p>
            <a:pPr algn="r" eaLnBrk="1" hangingPunct="1"/>
            <a:r>
              <a:rPr lang="th-TH" sz="4400" b="1" i="0" dirty="0" smtClean="0">
                <a:solidFill>
                  <a:srgbClr val="DA2AC5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400" dirty="0" smtClean="0">
                <a:solidFill>
                  <a:srgbClr val="DA2AC5"/>
                </a:solidFill>
                <a:latin typeface="TH SarabunPSK" pitchFamily="34" charset="-34"/>
                <a:cs typeface="TH SarabunPSK" pitchFamily="34" charset="-34"/>
              </a:rPr>
              <a:t>24</a:t>
            </a:r>
            <a:r>
              <a:rPr lang="th-TH" sz="4400" b="1" i="0" dirty="0" smtClean="0">
                <a:solidFill>
                  <a:srgbClr val="DA2AC5"/>
                </a:solidFill>
                <a:latin typeface="TH SarabunPSK" pitchFamily="34" charset="-34"/>
                <a:cs typeface="TH SarabunPSK" pitchFamily="34" charset="-34"/>
              </a:rPr>
              <a:t> ค่าใช้จ่ายรอตัดบัญชี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7410" y="1700808"/>
            <a:ext cx="8682619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หมายถึง ค่าใช้จ่าย หรือต้นทุนที่เกิดขึ้น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แล้ว</a:t>
            </a:r>
          </a:p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และ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เป็นประโยชน์แก่การดำเนินธุรกิจระยะยาวในภายหน้า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ซึ่ง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จะต้องตัดบัญชีเป็นค่าใช้จ่ายใน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ระยะเวลา</a:t>
            </a:r>
          </a:p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นาน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กว่า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งวดบัญชี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</a:p>
          <a:p>
            <a:r>
              <a:rPr lang="th-TH" sz="4000" b="1" dirty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ค่าใช้จ่ายแรกตั้ง ค่าปรับปรุง ซ่อมแซม</a:t>
            </a:r>
            <a:r>
              <a:rPr lang="th-TH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</a:p>
          <a:p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ค่าตกแต่งที่</a:t>
            </a:r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ใช้เงินเป็นจำนวนมาก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106166030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54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128" y="112714"/>
            <a:ext cx="7773296" cy="828675"/>
          </a:xfrm>
        </p:spPr>
        <p:txBody>
          <a:bodyPr/>
          <a:lstStyle/>
          <a:p>
            <a:pPr eaLnBrk="1" hangingPunct="1"/>
            <a:r>
              <a:rPr lang="th-TH" sz="4200" b="1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การตัดบัญชีค่าใช้จ่ายรอตัดบัญชี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596" y="1796623"/>
            <a:ext cx="830628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คำนวณเป็นรายปีเพื่อตัดออกจากบัญชีในแต่ละรอบปีบัญชี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ให้เสร็จสิ้นภายในเวลาไม่เกิน 5 ปี</a:t>
            </a:r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 rot="-6474984">
            <a:off x="668396" y="952318"/>
            <a:ext cx="771525" cy="913803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98790" y="3284538"/>
            <a:ext cx="8230928" cy="2369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ค่าใช้จ่ายรอตัดบัญชี </a:t>
            </a:r>
          </a:p>
          <a:p>
            <a:r>
              <a:rPr lang="th-TH" sz="3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ไม่ให้รวมถึงผลเสียหาย หรือขาดทุนที่เกิดขึ้นแล้วเป็นจำนวนมาก</a:t>
            </a:r>
          </a:p>
          <a:p>
            <a:r>
              <a:rPr lang="th-TH" sz="3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ที่สหกรณ์ต้องการตัดเป็นค่าใช้จ่ายในระยะเวลาหลายปี </a:t>
            </a:r>
            <a:endParaRPr lang="th-TH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3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มิให้กระทบต่อกำไรสุทธิ</a:t>
            </a:r>
          </a:p>
        </p:txBody>
      </p:sp>
    </p:spTree>
    <p:extLst>
      <p:ext uri="{BB962C8B-B14F-4D97-AF65-F5344CB8AC3E}">
        <p14:creationId xmlns:p14="http://schemas.microsoft.com/office/powerpoint/2010/main" val="344715704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25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วิธีปฏิบัติทางบัญชีตามระเบียบนี้ ให้เป็นไป                  ตามที่กรมตรวจบัญชีสหกรณ์กำหนด</a:t>
            </a:r>
          </a:p>
          <a:p>
            <a:pPr marL="0" indent="0">
              <a:buNone/>
            </a:pPr>
            <a:endParaRPr lang="th-TH" sz="4000" dirty="0" smtClean="0"/>
          </a:p>
          <a:p>
            <a:pPr marL="0" indent="0">
              <a:buNone/>
            </a:pPr>
            <a:endParaRPr lang="th-TH" sz="4000" dirty="0"/>
          </a:p>
          <a:p>
            <a:pPr marL="0" indent="0">
              <a:buNone/>
            </a:pPr>
            <a:endParaRPr lang="th-TH" sz="4000" dirty="0" smtClean="0"/>
          </a:p>
          <a:p>
            <a:endParaRPr lang="en-US" sz="400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204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26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การเปิดเผยข้อมูลเกี่ยวกับฐานะการเงินและผลการดำเนินงานของสหกรณ์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นอกเหนือจากที่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แสดงให้เห็นในรูปของงบการเงิน และรายละเอียดประกอบงบการเงินแล้ว สหกรณ์ต้องแสดงหมายเหตุประกอบงบการเงิน ซึ่งถือเป็นส่วนหนึ่งของงบการเงินของสหกรณ์เพื่อเปิดเผยสาระสำคัญที่มีผลต่องบการเงิน รวมถึงรายการบัญชีใดที่มิได้ปฏิบัติตามเกณฑ์และนโยบายการบัญชีที่กำหนดนั้นด้วย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4648200" cy="115299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th-TH" sz="4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br>
              <a:rPr lang="en-US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การเปิดเผยข้อมูล</a:t>
            </a:r>
            <a:r>
              <a:rPr lang="en-US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290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57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gray">
          <a:xfrm>
            <a:off x="3178899" y="2159001"/>
            <a:ext cx="534544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2368123" y="2725739"/>
            <a:ext cx="6613217" cy="1222375"/>
            <a:chOff x="1355" y="1981"/>
            <a:chExt cx="4086" cy="770"/>
          </a:xfrm>
        </p:grpSpPr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1355" y="1981"/>
              <a:ext cx="4065" cy="770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gray">
            <a:xfrm>
              <a:off x="1560" y="2128"/>
              <a:ext cx="388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ข้อมูลเพิ่มเติมประกอบรายการในงบการเงิน</a:t>
              </a:r>
            </a:p>
          </p:txBody>
        </p:sp>
      </p:grp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2318850" y="1363663"/>
            <a:ext cx="6683302" cy="1228725"/>
            <a:chOff x="1315" y="1123"/>
            <a:chExt cx="4129" cy="774"/>
          </a:xfrm>
        </p:grpSpPr>
        <p:sp>
          <p:nvSpPr>
            <p:cNvPr id="45" name="AutoShape 16"/>
            <p:cNvSpPr>
              <a:spLocks noChangeArrowheads="1"/>
            </p:cNvSpPr>
            <p:nvPr/>
          </p:nvSpPr>
          <p:spPr bwMode="gray">
            <a:xfrm>
              <a:off x="1355" y="1123"/>
              <a:ext cx="4075" cy="774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46" name="AutoShape 17"/>
            <p:cNvSpPr>
              <a:spLocks noChangeArrowheads="1"/>
            </p:cNvSpPr>
            <p:nvPr/>
          </p:nvSpPr>
          <p:spPr bwMode="gray">
            <a:xfrm>
              <a:off x="1315" y="1411"/>
              <a:ext cx="446" cy="240"/>
            </a:xfrm>
            <a:prstGeom prst="rightArrow">
              <a:avLst>
                <a:gd name="adj1" fmla="val 50000"/>
                <a:gd name="adj2" fmla="val 77431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1747" y="1293"/>
              <a:ext cx="36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สรุปนโยบายการบัญชีที่สำคัญ</a:t>
              </a:r>
              <a:endPara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endParaRPr>
            </a:p>
          </p:txBody>
        </p:sp>
      </p:grpSp>
      <p:grpSp>
        <p:nvGrpSpPr>
          <p:cNvPr id="48" name="Group 15"/>
          <p:cNvGrpSpPr>
            <a:grpSpLocks/>
          </p:cNvGrpSpPr>
          <p:nvPr/>
        </p:nvGrpSpPr>
        <p:grpSpPr bwMode="auto">
          <a:xfrm>
            <a:off x="2302425" y="4100514"/>
            <a:ext cx="7179025" cy="1228725"/>
            <a:chOff x="1315" y="1123"/>
            <a:chExt cx="4436" cy="774"/>
          </a:xfrm>
        </p:grpSpPr>
        <p:sp>
          <p:nvSpPr>
            <p:cNvPr id="49" name="AutoShape 16"/>
            <p:cNvSpPr>
              <a:spLocks noChangeArrowheads="1"/>
            </p:cNvSpPr>
            <p:nvPr/>
          </p:nvSpPr>
          <p:spPr bwMode="gray">
            <a:xfrm>
              <a:off x="1355" y="1123"/>
              <a:ext cx="4072" cy="774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50" name="AutoShape 17"/>
            <p:cNvSpPr>
              <a:spLocks noChangeArrowheads="1"/>
            </p:cNvSpPr>
            <p:nvPr/>
          </p:nvSpPr>
          <p:spPr bwMode="gray">
            <a:xfrm>
              <a:off x="1315" y="1411"/>
              <a:ext cx="446" cy="240"/>
            </a:xfrm>
            <a:prstGeom prst="rightArrow">
              <a:avLst>
                <a:gd name="adj1" fmla="val 50000"/>
                <a:gd name="adj2" fmla="val 77431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51" name="Rectangle 18"/>
            <p:cNvSpPr>
              <a:spLocks noChangeArrowheads="1"/>
            </p:cNvSpPr>
            <p:nvPr/>
          </p:nvSpPr>
          <p:spPr bwMode="auto">
            <a:xfrm>
              <a:off x="1725" y="1293"/>
              <a:ext cx="402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ข้อมูลเพิ่มเติมที่ไม่ได้แสดงอยู่ในงบการเงิน</a:t>
              </a:r>
              <a:endPara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endParaRPr>
            </a:p>
          </p:txBody>
        </p:sp>
      </p:grpSp>
      <p:sp>
        <p:nvSpPr>
          <p:cNvPr id="52" name="AutoShape 3"/>
          <p:cNvSpPr>
            <a:spLocks noChangeArrowheads="1"/>
          </p:cNvSpPr>
          <p:nvPr/>
        </p:nvSpPr>
        <p:spPr bwMode="gray">
          <a:xfrm>
            <a:off x="109000" y="1773238"/>
            <a:ext cx="2396492" cy="3124200"/>
          </a:xfrm>
          <a:prstGeom prst="rightArrow">
            <a:avLst>
              <a:gd name="adj1" fmla="val 62787"/>
              <a:gd name="adj2" fmla="val 41259"/>
            </a:avLst>
          </a:prstGeom>
          <a:solidFill>
            <a:srgbClr val="F3B0F6">
              <a:alpha val="49804"/>
            </a:srgbClr>
          </a:solidFill>
          <a:ln w="28575" cap="rnd" algn="ctr">
            <a:solidFill>
              <a:srgbClr val="FFCC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000">
              <a:solidFill>
                <a:prstClr val="black"/>
              </a:solidFill>
              <a:cs typeface="DilleniaUPC" pitchFamily="18" charset="-34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black">
          <a:xfrm>
            <a:off x="95562" y="2381251"/>
            <a:ext cx="1873893" cy="183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lnSpc>
                <a:spcPct val="90000"/>
              </a:lnSpc>
            </a:pPr>
            <a:r>
              <a:rPr lang="th-TH" sz="4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หมายเหตุประกอบ งบการเงิน</a:t>
            </a:r>
          </a:p>
        </p:txBody>
      </p: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58" y="44624"/>
            <a:ext cx="7773296" cy="828675"/>
          </a:xfrm>
        </p:spPr>
        <p:txBody>
          <a:bodyPr/>
          <a:lstStyle/>
          <a:p>
            <a:pPr eaLnBrk="1" hangingPunct="1"/>
            <a:r>
              <a:rPr lang="th-TH" sz="4800" b="1" i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27</a:t>
            </a:r>
            <a:endParaRPr lang="th-TH" sz="4800" b="1" i="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52" name="AutoShape 8"/>
          <p:cNvSpPr>
            <a:spLocks noChangeArrowheads="1"/>
          </p:cNvSpPr>
          <p:nvPr/>
        </p:nvSpPr>
        <p:spPr bwMode="gray">
          <a:xfrm>
            <a:off x="540489" y="857232"/>
            <a:ext cx="8466173" cy="300039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ให้สหกรณ์จัดทำงบการเงินสำหรับระยะเวลาต่อจากวันสิ้นปีทางบัญชี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ในงบการเงินก่อนปีที่ควบกิจการ ซึ่งผู้สอบบัญชีแสดงความเห็นครั้งหลังสุด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ถึงวันก่อนวันที่นายทะเบียนสหกรณ์รับจดทะเบียนสหกรณ์ที่ควบเข้ากัน 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เพื่อให้ผู้สอบบัญชีตรวจสอบและแสดงความเห็น โดยให้เปิดเผยข้อมูล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เกี่ยวกับการควบเข้ากันไว้ในหมายเหตุประกอบงบการเงิน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19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339197" y="6188074"/>
            <a:ext cx="489750" cy="457200"/>
          </a:xfrm>
        </p:spPr>
        <p:txBody>
          <a:bodyPr/>
          <a:lstStyle/>
          <a:p>
            <a:pPr algn="r">
              <a:defRPr/>
            </a:pPr>
            <a:fld id="{5F8B5151-CF21-49C9-B891-BD583C06C775}" type="slidenum">
              <a:rPr lang="en-US" sz="3400" b="1" smtClean="0"/>
              <a:pPr algn="r">
                <a:defRPr/>
              </a:pPr>
              <a:t>58</a:t>
            </a:fld>
            <a:endParaRPr lang="th-TH" sz="3400" b="1"/>
          </a:p>
        </p:txBody>
      </p:sp>
      <p:sp>
        <p:nvSpPr>
          <p:cNvPr id="1116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58" y="69851"/>
            <a:ext cx="7773296" cy="828675"/>
          </a:xfrm>
        </p:spPr>
        <p:txBody>
          <a:bodyPr/>
          <a:lstStyle/>
          <a:p>
            <a:pPr algn="ctr" eaLnBrk="1" hangingPunct="1"/>
            <a:r>
              <a:rPr lang="th-TH" sz="4800" b="1" i="0" dirty="0" smtClean="0">
                <a:cs typeface="DilleniaUPC" pitchFamily="18" charset="-34"/>
              </a:rPr>
              <a:t> หมวดที่ 5 ข้อ 28 การควบสหกรณ์เข้ากัน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0" y="857232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th-TH" dirty="0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43443" y="3786190"/>
            <a:ext cx="8466173" cy="300039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ให้รวมสินทรัพย์ หนี้สิน และทุนของสหกรณ์แต่ละแห่งที่ควบเข้ากันเป็นของ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สหกรณ์ใหม่ เพื่อเป็นรายการตั้งต้นบัญชีในวันที่นายทะเบียนสหกรณ์</a:t>
            </a:r>
            <a:br>
              <a:rPr lang="th-TH" sz="3400" b="1" dirty="0" smtClean="0">
                <a:cs typeface="DilleniaUPC" pitchFamily="18" charset="-34"/>
              </a:rPr>
            </a:br>
            <a:r>
              <a:rPr lang="th-TH" sz="3400" b="1" dirty="0" smtClean="0">
                <a:cs typeface="DilleniaUPC" pitchFamily="18" charset="-34"/>
              </a:rPr>
              <a:t>รับจดทะเบียนสหกรณ์ควบเข้ากันและในวันสิ้นปีของสหกรณ์ใหม่ที่เกิดจากการ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ควบเข้ากัน ให้เปิดเผยข้อมูลเกี่ยวกับการควบเข้ากันไว้ในหมายเหตุประกอบ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งบการเงิน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2955" y="3786190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85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52" name="AutoShape 8"/>
          <p:cNvSpPr>
            <a:spLocks noChangeArrowheads="1"/>
          </p:cNvSpPr>
          <p:nvPr/>
        </p:nvSpPr>
        <p:spPr bwMode="gray">
          <a:xfrm>
            <a:off x="540489" y="857232"/>
            <a:ext cx="8466173" cy="300039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ให้สหกรณ์จัดทำงบการเงินของสหกรณ์ที่จะแยกสำหรับระยะเวลาต่อจากวันสิ้นปี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ทางบัญชีในงบการเงินก่อนปีที่แยกสหกรณ์ ซึ่งผู้สอบบัญชีแสดงความเห็น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ครั้งหลังสุดก่อนวันที่นายทะเบียนสหกรณ์รับจดทะเบียนสหกรณ์ใหม่ที่เกิดจาก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การแยกสหกรณ์ เพื่อให้ผู้สอบบัญชีตรวจสอบและแสดงความเห็นโดยให้เปิดเผย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ข้อมูลเกี่ยวกับการแยกสหกรณ์ไว้ในหมายเหตุประกอบงบการเงิน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19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339197" y="6188074"/>
            <a:ext cx="489750" cy="457200"/>
          </a:xfrm>
        </p:spPr>
        <p:txBody>
          <a:bodyPr/>
          <a:lstStyle/>
          <a:p>
            <a:pPr algn="r">
              <a:defRPr/>
            </a:pPr>
            <a:fld id="{5F8B5151-CF21-49C9-B891-BD583C06C775}" type="slidenum">
              <a:rPr lang="en-US" sz="3400" b="1" smtClean="0"/>
              <a:pPr algn="r">
                <a:defRPr/>
              </a:pPr>
              <a:t>59</a:t>
            </a:fld>
            <a:endParaRPr lang="th-TH" sz="3400" b="1"/>
          </a:p>
        </p:txBody>
      </p:sp>
      <p:sp>
        <p:nvSpPr>
          <p:cNvPr id="1116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58" y="69851"/>
            <a:ext cx="7773296" cy="828675"/>
          </a:xfrm>
        </p:spPr>
        <p:txBody>
          <a:bodyPr/>
          <a:lstStyle/>
          <a:p>
            <a:pPr algn="ctr" eaLnBrk="1" hangingPunct="1"/>
            <a:r>
              <a:rPr lang="th-TH" sz="4800" b="1" i="0" dirty="0" smtClean="0">
                <a:cs typeface="DilleniaUPC" pitchFamily="18" charset="-34"/>
              </a:rPr>
              <a:t>ข้อ 29 การแยกสหกรณ์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0" y="857232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th-TH" dirty="0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43443" y="3929066"/>
            <a:ext cx="8466173" cy="285752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ให้นำสินทรัพย์ หนี้สิน และทุนของสหกรณ์แต่ละแห่งที่ได้รับจากการพิจารณา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แบ่งแยกตามวิธีการที่นายทะเบียนสหกรณ์กำหนด เป็นรายการตั้งต้นบัญชีของ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สหกรณ์ใหม่แต่ละแห่งตามวันที่ที่นายทะเบียนสหกรณ์รับจดทะเบียนสหกรณ์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ที่ตั้งใหม่ และในวันสิ้นปีของสหกรณ์ใหม่แต่ละแห่ง ให้เปิดเผยข้อมูลเกี่ยวกับ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การแยกสหกรณ์ไว้ในหมายเหตุประกอบงบการเงิน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2955" y="3786190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80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1027"/>
          <p:cNvSpPr txBox="1">
            <a:spLocks noChangeArrowheads="1"/>
          </p:cNvSpPr>
          <p:nvPr/>
        </p:nvSpPr>
        <p:spPr bwMode="auto">
          <a:xfrm>
            <a:off x="713446" y="2200486"/>
            <a:ext cx="8102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th-TH" sz="4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 ธุรกิจสินเชื่อ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th-TH" sz="4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ธุรกิจจัดหาสินค้ามาจำหน่าย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th-TH" sz="48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800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ธุรกิจรวบรวมผลิตผล</a:t>
            </a:r>
            <a:endParaRPr lang="th-TH" sz="4800" b="1" dirty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00000"/>
              </a:lnSpc>
              <a:buFontTx/>
              <a:buChar char="•"/>
            </a:pPr>
            <a:r>
              <a:rPr lang="th-TH" sz="48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ธุรกิจแปรรูปผลิตผลการเกษตรและผลิตสินค้า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th-TH" sz="4800" b="1" dirty="0">
                <a:solidFill>
                  <a:srgbClr val="00FF00"/>
                </a:solidFill>
                <a:latin typeface="TH SarabunPSK" pitchFamily="34" charset="-34"/>
                <a:cs typeface="TH SarabunPSK" pitchFamily="34" charset="-34"/>
              </a:rPr>
              <a:t>  ธุรกิจให้บริการและส่งเสริมการเกษตร</a:t>
            </a:r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919181" y="628936"/>
            <a:ext cx="6777056" cy="2035175"/>
            <a:chOff x="579" y="600"/>
            <a:chExt cx="4269" cy="1282"/>
          </a:xfrm>
        </p:grpSpPr>
        <p:grpSp>
          <p:nvGrpSpPr>
            <p:cNvPr id="3" name="Group 1031"/>
            <p:cNvGrpSpPr>
              <a:grpSpLocks/>
            </p:cNvGrpSpPr>
            <p:nvPr/>
          </p:nvGrpSpPr>
          <p:grpSpPr bwMode="auto">
            <a:xfrm>
              <a:off x="1480" y="603"/>
              <a:ext cx="3368" cy="1279"/>
              <a:chOff x="1480" y="603"/>
              <a:chExt cx="3368" cy="1279"/>
            </a:xfrm>
          </p:grpSpPr>
          <p:sp>
            <p:nvSpPr>
              <p:cNvPr id="11270" name="AutoShape 1028"/>
              <p:cNvSpPr>
                <a:spLocks noChangeArrowheads="1"/>
              </p:cNvSpPr>
              <p:nvPr/>
            </p:nvSpPr>
            <p:spPr bwMode="auto">
              <a:xfrm>
                <a:off x="1480" y="603"/>
                <a:ext cx="2256" cy="62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graphicFrame>
            <p:nvGraphicFramePr>
              <p:cNvPr id="1026" name="Object 1029"/>
              <p:cNvGraphicFramePr>
                <a:graphicFrameLocks noChangeAspect="1"/>
              </p:cNvGraphicFramePr>
              <p:nvPr/>
            </p:nvGraphicFramePr>
            <p:xfrm>
              <a:off x="3744" y="816"/>
              <a:ext cx="1104" cy="10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Clip" r:id="rId3" imgW="1541903" imgH="1381458" progId="">
                      <p:embed/>
                    </p:oleObj>
                  </mc:Choice>
                  <mc:Fallback>
                    <p:oleObj name="Clip" r:id="rId3" imgW="1541903" imgH="1381458" progId="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816"/>
                            <a:ext cx="1104" cy="10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0" name="Text Box 1026"/>
            <p:cNvSpPr txBox="1">
              <a:spLocks noChangeArrowheads="1"/>
            </p:cNvSpPr>
            <p:nvPr/>
          </p:nvSpPr>
          <p:spPr bwMode="auto">
            <a:xfrm>
              <a:off x="579" y="600"/>
              <a:ext cx="301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6000" b="1" dirty="0">
                  <a:solidFill>
                    <a:srgbClr val="00FF00"/>
                  </a:solidFill>
                  <a:latin typeface="TH SarabunPSK" pitchFamily="34" charset="-34"/>
                  <a:cs typeface="TH SarabunPSK" pitchFamily="34" charset="-34"/>
                </a:rPr>
                <a:t>	     </a:t>
              </a:r>
              <a:r>
                <a:rPr lang="th-TH" sz="60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ประเภทธุรกิจ</a:t>
              </a:r>
              <a:endParaRPr lang="th-TH" sz="60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6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52" name="AutoShape 8"/>
          <p:cNvSpPr>
            <a:spLocks noChangeArrowheads="1"/>
          </p:cNvSpPr>
          <p:nvPr/>
        </p:nvSpPr>
        <p:spPr bwMode="gray">
          <a:xfrm>
            <a:off x="540489" y="1141420"/>
            <a:ext cx="8466173" cy="228601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ให้ผู้ชำระบัญชีจัดทำงบการเงินของสหกรณ์ที่ชำระบัญชีสำหรับระยะเวลาต่อจาก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วันสิ้นปีทางบัญชีในงบการเงินที่ผู้สอบบัญชีได้แสดงความเห็นครั้งหลังสุดถึงวันที่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รับมอบสินทรัพย์ เพื่อให้ผู้สอบบัญชีตรวจสอบและรับรองก่อนที่จะเริ่มดำเนินการ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ชำระบัญชี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19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339197" y="6043634"/>
            <a:ext cx="489750" cy="457200"/>
          </a:xfrm>
        </p:spPr>
        <p:txBody>
          <a:bodyPr/>
          <a:lstStyle/>
          <a:p>
            <a:pPr algn="r">
              <a:defRPr/>
            </a:pPr>
            <a:fld id="{5F8B5151-CF21-49C9-B891-BD583C06C775}" type="slidenum">
              <a:rPr lang="en-US" sz="1200" b="1" smtClean="0"/>
              <a:pPr algn="r">
                <a:defRPr/>
              </a:pPr>
              <a:t>60</a:t>
            </a:fld>
            <a:endParaRPr lang="th-TH" sz="1200" b="1"/>
          </a:p>
        </p:txBody>
      </p:sp>
      <p:sp>
        <p:nvSpPr>
          <p:cNvPr id="1116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58" y="69851"/>
            <a:ext cx="7773296" cy="828675"/>
          </a:xfrm>
        </p:spPr>
        <p:txBody>
          <a:bodyPr/>
          <a:lstStyle/>
          <a:p>
            <a:pPr algn="ctr" eaLnBrk="1" hangingPunct="1"/>
            <a:r>
              <a:rPr lang="th-TH" sz="4800" b="1" i="0" dirty="0" smtClean="0">
                <a:cs typeface="DilleniaUPC" pitchFamily="18" charset="-34"/>
              </a:rPr>
              <a:t>ข้อ 30 การชำระบัญชี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0" y="1141420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th-TH" dirty="0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43443" y="3784626"/>
            <a:ext cx="8466173" cy="18573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เมื่อชำระบัญชีของสหกรณ์เสร็จแล้ว ให้ผู้ชำระบัญชีจัดทำรายการการชำระบัญชี 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พร้อมทั้งรายการย่อของบัญชีที่ชำระนั้น เพื่อให้ผู้สอบบัญชีตรวจสอบและรับรอง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ต่อไป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2955" y="3641750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81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3" cstate="print"/>
          <a:srcRect r="26757"/>
          <a:stretch>
            <a:fillRect/>
          </a:stretch>
        </p:blipFill>
        <p:spPr bwMode="auto">
          <a:xfrm>
            <a:off x="142844" y="0"/>
            <a:ext cx="8786874" cy="6715148"/>
          </a:xfrm>
          <a:prstGeom prst="rect">
            <a:avLst/>
          </a:prstGeom>
          <a:noFill/>
        </p:spPr>
      </p:pic>
      <p:pic>
        <p:nvPicPr>
          <p:cNvPr id="8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42984"/>
            <a:ext cx="5000627" cy="5715016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85852" y="2500306"/>
            <a:ext cx="7143800" cy="21082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marL="857250" indent="-8572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6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รายงานทางการเงินการบัญชี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6600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143636" y="3571876"/>
          <a:ext cx="18700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Clip" r:id="rId5" imgW="2365022" imgH="2595316" progId="">
                  <p:embed/>
                </p:oleObj>
              </mc:Choice>
              <mc:Fallback>
                <p:oleObj name="Clip" r:id="rId5" imgW="2365022" imgH="259531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571876"/>
                        <a:ext cx="18700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70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5998488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62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23954" y="-27384"/>
            <a:ext cx="5650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</a:t>
            </a:r>
            <a:r>
              <a:rPr lang="th-TH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การเงินของสหกรณ์การเกษตร</a:t>
            </a:r>
            <a:endParaRPr lang="th-TH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67596" y="2992977"/>
            <a:ext cx="512660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งบการเงินของ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สหกรณ์การเกษตร</a:t>
            </a:r>
            <a:endParaRPr lang="th-TH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00559" y="3697994"/>
            <a:ext cx="6072230" cy="286232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914400" indent="-914400">
              <a:buFontTx/>
              <a:buAutoNum type="arabicPeriod"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งบแสดงฐานะการเงิน</a:t>
            </a:r>
          </a:p>
          <a:p>
            <a:pPr marL="914400" indent="-914400">
              <a:buFontTx/>
              <a:buAutoNum type="arabicPeriod"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งบกำไรขาดทุน</a:t>
            </a:r>
          </a:p>
          <a:p>
            <a:pPr marL="914400" indent="-914400">
              <a:buFontTx/>
              <a:buAutoNum type="arabicPeriod"/>
              <a:defRPr/>
            </a:pP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งบต้นทุนขาย/บริการ</a:t>
            </a:r>
          </a:p>
          <a:p>
            <a:pPr marL="914400" indent="-914400">
              <a:buFontTx/>
              <a:buAutoNum type="arabicPeriod"/>
              <a:defRPr/>
            </a:pP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งบต้นทุนการผลิต</a:t>
            </a: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914400" indent="-914400">
              <a:buFontTx/>
              <a:buAutoNum type="arabicPeriod"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หมายเหตุประกอบงบการเงิน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1520" y="980728"/>
            <a:ext cx="8821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กรมตรวจบัญชีสหกรณ์ได้กำหนดรูปแบบงบการเงินสหกรณ์การเกษตร </a:t>
            </a:r>
          </a:p>
          <a:p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 </a:t>
            </a: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คู่มือการจัดทำงบการเงินสหกรณ์ประเภทการเกษตร </a:t>
            </a:r>
            <a:endParaRPr lang="th-TH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AutoShape 58"/>
          <p:cNvSpPr>
            <a:spLocks noChangeArrowheads="1"/>
          </p:cNvSpPr>
          <p:nvPr/>
        </p:nvSpPr>
        <p:spPr bwMode="gray">
          <a:xfrm>
            <a:off x="323528" y="2209424"/>
            <a:ext cx="8686202" cy="571504"/>
          </a:xfrm>
          <a:prstGeom prst="roundRect">
            <a:avLst>
              <a:gd name="adj" fmla="val 25065"/>
            </a:avLst>
          </a:prstGeom>
          <a:solidFill>
            <a:srgbClr val="92D050"/>
          </a:solidFill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th-TH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ถือใช้ตั้งแต่วันที่ 1 เมษายน 2557 เป็นต้นไป</a:t>
            </a:r>
          </a:p>
          <a:p>
            <a:pPr algn="ctr">
              <a:defRPr/>
            </a:pPr>
            <a:endParaRPr lang="th-TH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9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63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02345" y="-27384"/>
            <a:ext cx="40863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FreesiaUPC" pitchFamily="34" charset="-34"/>
              </a:rPr>
              <a:t>งบแสดงฐานะการเงิน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0154" y="980728"/>
            <a:ext cx="887079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แสดง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ให้เห็นถึงฐานะทางการเงินของ</a:t>
            </a: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 ณ  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วันใดวันหนึ่ง</a:t>
            </a: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467544" y="2700505"/>
            <a:ext cx="2093693" cy="3030542"/>
            <a:chOff x="1007" y="2498"/>
            <a:chExt cx="976" cy="1909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007" y="2498"/>
              <a:ext cx="6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สินทรัพย์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041" y="3194"/>
              <a:ext cx="45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หนี้สิน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007" y="4000"/>
              <a:ext cx="9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ทุนของสหกรณ์</a:t>
              </a:r>
            </a:p>
          </p:txBody>
        </p:sp>
      </p:grp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14283" y="1772816"/>
            <a:ext cx="1928826" cy="5504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th-TH" sz="3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ประกอบด้วย </a:t>
            </a:r>
            <a:endParaRPr lang="th-TH" sz="3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071670" y="2492896"/>
            <a:ext cx="6858048" cy="979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สิ่งที่มีค่าเป็นตัวเงินทั้งที่มีตัวตนและไม่มีตัวตน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ซึ่งสหกรณ์เป็นเจ้าของ</a:t>
            </a:r>
            <a:endParaRPr lang="th-TH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051720" y="3717032"/>
            <a:ext cx="6753271" cy="9798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ภาระ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ผูกพันที่สหกรณ์มีต่อ</a:t>
            </a: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บุคคลภายนอก คือ 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เจ้าหนี้อันเกิดจากการ</a:t>
            </a: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กู้ยืมการค้า หรือ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การอื่น ซึ่งต้องชำระคืนในภายหน้า 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786050" y="4941168"/>
            <a:ext cx="6143668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ที่สมาชิก หรือสหกรณ์เป็น</a:t>
            </a: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เจ้าของ </a:t>
            </a:r>
          </a:p>
          <a:p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หลังจาก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นำสินทรัพย์ทั้งสิ้น </a:t>
            </a: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ด้วยหนี้สินแล้ว</a:t>
            </a:r>
          </a:p>
        </p:txBody>
      </p:sp>
    </p:spTree>
    <p:extLst>
      <p:ext uri="{BB962C8B-B14F-4D97-AF65-F5344CB8AC3E}">
        <p14:creationId xmlns:p14="http://schemas.microsoft.com/office/powerpoint/2010/main" val="33896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64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18905" y="5715"/>
            <a:ext cx="27061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งบกำไรขาดทุน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118065" y="1180604"/>
            <a:ext cx="6910319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แสดง</a:t>
            </a:r>
            <a:r>
              <a:rPr lang="th-TH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ให้เห็นถึงผลการดำเนินงานของสหกรณ์</a:t>
            </a:r>
          </a:p>
          <a:p>
            <a:pPr algn="ctr"/>
            <a:r>
              <a:rPr lang="th-TH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สำหรับรอบระยะเวลาหนึ่ง</a:t>
            </a:r>
          </a:p>
        </p:txBody>
      </p: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344458" y="2636836"/>
            <a:ext cx="2155825" cy="2917825"/>
            <a:chOff x="205" y="1986"/>
            <a:chExt cx="1358" cy="183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205" y="1986"/>
              <a:ext cx="1260" cy="3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</a:gra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th-TH" sz="35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ประกอบด้วย </a:t>
              </a:r>
              <a:endParaRPr lang="th-TH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438" y="2530"/>
              <a:ext cx="77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48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รายได้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64" y="3301"/>
              <a:ext cx="109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48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ค่าใช้จ่าย</a:t>
              </a: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786050" y="3573016"/>
            <a:ext cx="614366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ผลตอบแทนจากการให้บริการ และอื่น ๆ</a:t>
            </a:r>
            <a:endParaRPr lang="th-TH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786050" y="4725144"/>
            <a:ext cx="61214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ต้นทุนจากการให้บริการ และอื่น ๆ</a:t>
            </a:r>
            <a:endParaRPr lang="th-TH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50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65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88395" y="5715"/>
            <a:ext cx="3700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งบต้นทุนขาย/บริการ</a:t>
            </a:r>
            <a:endParaRPr lang="th-TH" sz="4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88857" y="1180604"/>
            <a:ext cx="87687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แสดง</a:t>
            </a:r>
            <a:r>
              <a:rPr lang="th-TH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ให้เห็น</a:t>
            </a:r>
            <a:r>
              <a:rPr lang="th-TH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ถึงต้นทุนของการขาย และบริการของ</a:t>
            </a:r>
            <a:r>
              <a:rPr lang="th-TH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</a:t>
            </a:r>
          </a:p>
          <a:p>
            <a:pPr algn="ctr"/>
            <a:r>
              <a:rPr lang="th-TH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สำหรับรอบระยะเวลาหนึ่ง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2419" y="3000098"/>
            <a:ext cx="9036496" cy="7169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th-TH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งบต้นทุนการผลิต </a:t>
            </a:r>
            <a:endParaRPr lang="th-TH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247855" y="4149080"/>
            <a:ext cx="93842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แสดง</a:t>
            </a:r>
            <a:r>
              <a:rPr lang="th-TH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ให้เห็น</a:t>
            </a:r>
            <a:r>
              <a:rPr lang="th-TH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ถึงต้นทุนของการผลิต/แปรรูปผลิตผลของ</a:t>
            </a:r>
            <a:r>
              <a:rPr lang="th-TH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</a:t>
            </a:r>
          </a:p>
          <a:p>
            <a:pPr algn="ctr"/>
            <a:r>
              <a:rPr lang="th-TH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สำหรับรอบระยะเวลาหนึ่ง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39974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3" cstate="print"/>
          <a:srcRect r="26757"/>
          <a:stretch>
            <a:fillRect/>
          </a:stretch>
        </p:blipFill>
        <p:spPr bwMode="auto">
          <a:xfrm>
            <a:off x="142844" y="0"/>
            <a:ext cx="8786874" cy="6715148"/>
          </a:xfrm>
          <a:prstGeom prst="rect">
            <a:avLst/>
          </a:prstGeom>
          <a:noFill/>
        </p:spPr>
      </p:pic>
      <p:pic>
        <p:nvPicPr>
          <p:cNvPr id="13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1857356" cy="4143380"/>
          </a:xfrm>
          <a:prstGeom prst="rect">
            <a:avLst/>
          </a:prstGeom>
          <a:noFill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08025" y="1066800"/>
            <a:ext cx="8664575" cy="3457575"/>
            <a:chOff x="446" y="672"/>
            <a:chExt cx="5458" cy="2178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46" y="672"/>
              <a:ext cx="3634" cy="582"/>
            </a:xfrm>
            <a:prstGeom prst="rect">
              <a:avLst/>
            </a:prstGeom>
            <a:noFill/>
            <a:ln w="76200" cmpd="tri">
              <a:solidFill>
                <a:srgbClr val="FF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5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หมายเหตุประกอบงบการเงิน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80" y="1604"/>
              <a:ext cx="5424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4000" b="1" dirty="0">
                  <a:solidFill>
                    <a:srgbClr val="4BACC6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-   สรุปนโยบายการบัญชีที่สำคัญ</a:t>
              </a:r>
            </a:p>
            <a:p>
              <a:r>
                <a:rPr lang="th-TH" sz="4000" b="1" dirty="0">
                  <a:solidFill>
                    <a:srgbClr val="4BACC6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-   ข้อมูลเพิ่มเติมประกอบรายการในงบการเงิน</a:t>
              </a:r>
            </a:p>
            <a:p>
              <a:r>
                <a:rPr lang="th-TH" sz="4000" b="1" dirty="0">
                  <a:solidFill>
                    <a:srgbClr val="4BACC6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-   ข้อมูลเพิ่มเติมที่ไม่ได้แสดงในงบการเงิน</a:t>
              </a:r>
            </a:p>
          </p:txBody>
        </p:sp>
      </p:grpSp>
      <p:graphicFrame>
        <p:nvGraphicFramePr>
          <p:cNvPr id="1401858" name="Object 3"/>
          <p:cNvGraphicFramePr>
            <a:graphicFrameLocks noChangeAspect="1"/>
          </p:cNvGraphicFramePr>
          <p:nvPr/>
        </p:nvGraphicFramePr>
        <p:xfrm>
          <a:off x="6143636" y="4714884"/>
          <a:ext cx="11938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Clip" r:id="rId5" imgW="2180318" imgH="2598524" progId="">
                  <p:embed/>
                </p:oleObj>
              </mc:Choice>
              <mc:Fallback>
                <p:oleObj name="Clip" r:id="rId5" imgW="2180318" imgH="2598524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4714884"/>
                        <a:ext cx="119380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66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45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7"/>
          <p:cNvSpPr txBox="1">
            <a:spLocks noChangeArrowheads="1"/>
          </p:cNvSpPr>
          <p:nvPr/>
        </p:nvSpPr>
        <p:spPr bwMode="auto">
          <a:xfrm>
            <a:off x="500034" y="3214686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สินทรัพย์ไม่หมุนเวียน	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70" name="Text Box 8"/>
          <p:cNvSpPr txBox="1">
            <a:spLocks noChangeArrowheads="1"/>
          </p:cNvSpPr>
          <p:nvPr/>
        </p:nvSpPr>
        <p:spPr bwMode="auto">
          <a:xfrm>
            <a:off x="1143000" y="3695706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รวมสินทรัพย์     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857356" y="2000240"/>
            <a:ext cx="1196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สินทรัพย์</a:t>
            </a:r>
          </a:p>
        </p:txBody>
      </p:sp>
      <p:sp>
        <p:nvSpPr>
          <p:cNvPr id="113673" name="Text Box 12"/>
          <p:cNvSpPr txBox="1">
            <a:spLocks noChangeArrowheads="1"/>
          </p:cNvSpPr>
          <p:nvPr/>
        </p:nvSpPr>
        <p:spPr bwMode="auto">
          <a:xfrm>
            <a:off x="1071538" y="6072206"/>
            <a:ext cx="3978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รวมหนี้สินและ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ทุนของสหกรณ์    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988830" y="4214818"/>
            <a:ext cx="3041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หนี้สินและทุนของสหกรณ์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91" name="Rectangle 16"/>
          <p:cNvSpPr>
            <a:spLocks noChangeArrowheads="1"/>
          </p:cNvSpPr>
          <p:nvPr/>
        </p:nvSpPr>
        <p:spPr bwMode="auto">
          <a:xfrm>
            <a:off x="5401360" y="3714752"/>
            <a:ext cx="31406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88" name="Rectangle 19"/>
          <p:cNvSpPr>
            <a:spLocks noChangeArrowheads="1"/>
          </p:cNvSpPr>
          <p:nvPr/>
        </p:nvSpPr>
        <p:spPr bwMode="auto">
          <a:xfrm>
            <a:off x="5407025" y="3214686"/>
            <a:ext cx="3134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            .............</a:t>
            </a:r>
          </a:p>
        </p:txBody>
      </p:sp>
      <p:sp>
        <p:nvSpPr>
          <p:cNvPr id="113678" name="Rectangle 21"/>
          <p:cNvSpPr>
            <a:spLocks noChangeArrowheads="1"/>
          </p:cNvSpPr>
          <p:nvPr/>
        </p:nvSpPr>
        <p:spPr bwMode="auto">
          <a:xfrm>
            <a:off x="3848104" y="2044700"/>
            <a:ext cx="1263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หมายเหตุ</a:t>
            </a:r>
          </a:p>
        </p:txBody>
      </p:sp>
      <p:sp>
        <p:nvSpPr>
          <p:cNvPr id="113679" name="Rectangle 22"/>
          <p:cNvSpPr>
            <a:spLocks noChangeArrowheads="1"/>
          </p:cNvSpPr>
          <p:nvPr/>
        </p:nvSpPr>
        <p:spPr bwMode="auto">
          <a:xfrm>
            <a:off x="5426075" y="1557338"/>
            <a:ext cx="1265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บาท</a:t>
            </a:r>
          </a:p>
        </p:txBody>
      </p:sp>
      <p:sp>
        <p:nvSpPr>
          <p:cNvPr id="113680" name="Rectangle 23"/>
          <p:cNvSpPr>
            <a:spLocks noChangeArrowheads="1"/>
          </p:cNvSpPr>
          <p:nvPr/>
        </p:nvSpPr>
        <p:spPr bwMode="auto">
          <a:xfrm>
            <a:off x="7114047" y="1557338"/>
            <a:ext cx="1265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บาท</a:t>
            </a:r>
          </a:p>
        </p:txBody>
      </p:sp>
      <p:grpSp>
        <p:nvGrpSpPr>
          <p:cNvPr id="25" name="กลุ่ม 24"/>
          <p:cNvGrpSpPr/>
          <p:nvPr/>
        </p:nvGrpSpPr>
        <p:grpSpPr>
          <a:xfrm>
            <a:off x="2077696" y="31213"/>
            <a:ext cx="5357850" cy="1485885"/>
            <a:chOff x="2077696" y="31213"/>
            <a:chExt cx="5357850" cy="1485885"/>
          </a:xfrm>
        </p:grpSpPr>
        <p:sp>
          <p:nvSpPr>
            <p:cNvPr id="113667" name="Text Box 3"/>
            <p:cNvSpPr txBox="1">
              <a:spLocks noChangeArrowheads="1"/>
            </p:cNvSpPr>
            <p:nvPr/>
          </p:nvSpPr>
          <p:spPr bwMode="auto">
            <a:xfrm>
              <a:off x="2077696" y="31213"/>
              <a:ext cx="535785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3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สหกรณ์....................................</a:t>
              </a:r>
              <a:r>
                <a:rPr lang="th-TH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จำกัด</a:t>
              </a:r>
            </a:p>
          </p:txBody>
        </p:sp>
        <p:sp>
          <p:nvSpPr>
            <p:cNvPr id="113668" name="Text Box 4"/>
            <p:cNvSpPr txBox="1">
              <a:spLocks noChangeArrowheads="1"/>
            </p:cNvSpPr>
            <p:nvPr/>
          </p:nvSpPr>
          <p:spPr bwMode="auto">
            <a:xfrm>
              <a:off x="3231788" y="901545"/>
              <a:ext cx="382429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ณ  วันที่</a:t>
              </a:r>
              <a:r>
                <a:rPr lang="th-TH" sz="3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..........................</a:t>
              </a:r>
              <a:endParaRPr lang="th-TH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3681" name="Rectangle 24"/>
            <p:cNvSpPr>
              <a:spLocks noChangeArrowheads="1"/>
            </p:cNvSpPr>
            <p:nvPr/>
          </p:nvSpPr>
          <p:spPr bwMode="auto">
            <a:xfrm>
              <a:off x="3406966" y="444345"/>
              <a:ext cx="3143264" cy="615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3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งบแสดงฐานะการเงิน</a:t>
              </a:r>
              <a:endParaRPr lang="th-TH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3682" name="Text Box 7"/>
          <p:cNvSpPr txBox="1">
            <a:spLocks noChangeArrowheads="1"/>
          </p:cNvSpPr>
          <p:nvPr/>
        </p:nvSpPr>
        <p:spPr bwMode="auto">
          <a:xfrm>
            <a:off x="500034" y="2714620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สินทรัพย์หมุนเวียน	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83" name="Rectangle 22"/>
          <p:cNvSpPr>
            <a:spLocks noChangeArrowheads="1"/>
          </p:cNvSpPr>
          <p:nvPr/>
        </p:nvSpPr>
        <p:spPr bwMode="auto">
          <a:xfrm>
            <a:off x="5410200" y="2786058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            .............</a:t>
            </a:r>
          </a:p>
        </p:txBody>
      </p:sp>
      <p:sp>
        <p:nvSpPr>
          <p:cNvPr id="113684" name="Rectangle 23"/>
          <p:cNvSpPr>
            <a:spLocks noChangeArrowheads="1"/>
          </p:cNvSpPr>
          <p:nvPr/>
        </p:nvSpPr>
        <p:spPr bwMode="auto">
          <a:xfrm>
            <a:off x="428596" y="5541280"/>
            <a:ext cx="3071834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ทุนของสหกรณ์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85" name="Text Box 11"/>
          <p:cNvSpPr txBox="1">
            <a:spLocks noChangeArrowheads="1"/>
          </p:cNvSpPr>
          <p:nvPr/>
        </p:nvSpPr>
        <p:spPr bwMode="auto">
          <a:xfrm>
            <a:off x="429768" y="4797362"/>
            <a:ext cx="26670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หนี้สินหมุนเวียน</a:t>
            </a:r>
          </a:p>
        </p:txBody>
      </p:sp>
      <p:sp>
        <p:nvSpPr>
          <p:cNvPr id="113686" name="Text Box 11"/>
          <p:cNvSpPr txBox="1">
            <a:spLocks noChangeArrowheads="1"/>
          </p:cNvSpPr>
          <p:nvPr/>
        </p:nvSpPr>
        <p:spPr bwMode="auto">
          <a:xfrm>
            <a:off x="429768" y="5254562"/>
            <a:ext cx="26670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หนี้สินไม่หมุนเวียน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5386422" y="5620424"/>
            <a:ext cx="3233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5435629" y="5120358"/>
            <a:ext cx="3134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            .............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5438804" y="469173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            .............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5357818" y="6049052"/>
            <a:ext cx="3326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67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97558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179388" y="1522468"/>
            <a:ext cx="5821372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ขาย/บริการ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ต้นทุนขาย/บริการ (งบต้นทุนขาย/บริการ)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กำไร (ขาดทุน) ขั้นต้น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กำไรจากการขายผ่อนชำระปีปัจจุบันที่ยังไม่ได้รับเงิน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บวก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กำไรจากการขายผ่อนชำระปีก่อนที่ได้รับเงิน       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ในปีปัจจุบัน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บวก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รายได้เฉพาะธุรกิจ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ค่าใช้จ่ายเฉพาะธุรกิจ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กำไร (ขาดทุน) เฉพาะธุรกิจ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บวก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ได้อื่น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ค่าใช้จ่ายในการดำเนินงาน 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กำไร (</a:t>
            </a: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ขาดทุน)สุทธิ</a:t>
            </a:r>
            <a:endParaRPr lang="th-TH" sz="3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1038497" y="4519"/>
            <a:ext cx="677068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สหกรณ์........................................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จำกัด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งบกำไรขาดทุน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สำหรับปีสิ้นสุดวันที่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................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2" name="Rectangle 7"/>
          <p:cNvSpPr>
            <a:spLocks noChangeArrowheads="1"/>
          </p:cNvSpPr>
          <p:nvPr/>
        </p:nvSpPr>
        <p:spPr bwMode="auto">
          <a:xfrm>
            <a:off x="5868924" y="900955"/>
            <a:ext cx="140775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7377345" y="829517"/>
            <a:ext cx="155202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กลุ่ม 14"/>
          <p:cNvGrpSpPr/>
          <p:nvPr/>
        </p:nvGrpSpPr>
        <p:grpSpPr>
          <a:xfrm>
            <a:off x="5857884" y="3306693"/>
            <a:ext cx="3286116" cy="535531"/>
            <a:chOff x="5857884" y="3191532"/>
            <a:chExt cx="3357586" cy="535531"/>
          </a:xfrm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5" name="กลุ่ม 14"/>
          <p:cNvGrpSpPr/>
          <p:nvPr/>
        </p:nvGrpSpPr>
        <p:grpSpPr>
          <a:xfrm>
            <a:off x="5929322" y="1906768"/>
            <a:ext cx="3214678" cy="547842"/>
            <a:chOff x="5857884" y="3191532"/>
            <a:chExt cx="3357586" cy="547842"/>
          </a:xfrm>
        </p:grpSpPr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6" name="กลุ่ม 14"/>
          <p:cNvGrpSpPr/>
          <p:nvPr/>
        </p:nvGrpSpPr>
        <p:grpSpPr>
          <a:xfrm>
            <a:off x="5857884" y="2758343"/>
            <a:ext cx="3286116" cy="535531"/>
            <a:chOff x="5857884" y="3191532"/>
            <a:chExt cx="3357586" cy="535531"/>
          </a:xfrm>
        </p:grpSpPr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7" name="กลุ่ม 14"/>
          <p:cNvGrpSpPr/>
          <p:nvPr/>
        </p:nvGrpSpPr>
        <p:grpSpPr>
          <a:xfrm>
            <a:off x="5857884" y="3735321"/>
            <a:ext cx="3286116" cy="535531"/>
            <a:chOff x="5857884" y="3191532"/>
            <a:chExt cx="3357586" cy="535531"/>
          </a:xfrm>
        </p:grpSpPr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1" name="กลุ่ม 14"/>
          <p:cNvGrpSpPr/>
          <p:nvPr/>
        </p:nvGrpSpPr>
        <p:grpSpPr>
          <a:xfrm>
            <a:off x="5857884" y="4163949"/>
            <a:ext cx="3286116" cy="535531"/>
            <a:chOff x="5857884" y="3191532"/>
            <a:chExt cx="3357586" cy="535531"/>
          </a:xfrm>
        </p:grpSpPr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3" name="กลุ่ม 14"/>
          <p:cNvGrpSpPr/>
          <p:nvPr/>
        </p:nvGrpSpPr>
        <p:grpSpPr>
          <a:xfrm>
            <a:off x="5857884" y="5000291"/>
            <a:ext cx="3286116" cy="535531"/>
            <a:chOff x="5857884" y="3191532"/>
            <a:chExt cx="3357586" cy="535531"/>
          </a:xfrm>
        </p:grpSpPr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5857916" y="5433135"/>
            <a:ext cx="3286116" cy="535531"/>
            <a:chOff x="5857884" y="3191532"/>
            <a:chExt cx="3357586" cy="535531"/>
          </a:xfrm>
        </p:grpSpPr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6" name="กลุ่ม 14"/>
          <p:cNvGrpSpPr/>
          <p:nvPr/>
        </p:nvGrpSpPr>
        <p:grpSpPr>
          <a:xfrm>
            <a:off x="5857884" y="5850746"/>
            <a:ext cx="3286116" cy="535531"/>
            <a:chOff x="5857884" y="3191532"/>
            <a:chExt cx="3357586" cy="535531"/>
          </a:xfrm>
        </p:grpSpPr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40" name="กลุ่ม 10"/>
          <p:cNvGrpSpPr/>
          <p:nvPr/>
        </p:nvGrpSpPr>
        <p:grpSpPr>
          <a:xfrm>
            <a:off x="5896961" y="4582335"/>
            <a:ext cx="3236976" cy="547842"/>
            <a:chOff x="5981704" y="2357430"/>
            <a:chExt cx="3090890" cy="547842"/>
          </a:xfrm>
        </p:grpSpPr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7481902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49" name="กลุ่ม 10"/>
          <p:cNvGrpSpPr/>
          <p:nvPr/>
        </p:nvGrpSpPr>
        <p:grpSpPr>
          <a:xfrm>
            <a:off x="5935348" y="2274975"/>
            <a:ext cx="3236976" cy="547842"/>
            <a:chOff x="5981704" y="2357430"/>
            <a:chExt cx="3090890" cy="547842"/>
          </a:xfrm>
        </p:grpSpPr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7481902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56" name="กลุ่ม 10"/>
          <p:cNvGrpSpPr/>
          <p:nvPr/>
        </p:nvGrpSpPr>
        <p:grpSpPr>
          <a:xfrm>
            <a:off x="5929058" y="1549578"/>
            <a:ext cx="3236976" cy="547842"/>
            <a:chOff x="5981704" y="2357430"/>
            <a:chExt cx="3090890" cy="547842"/>
          </a:xfrm>
        </p:grpSpPr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7481902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sp>
        <p:nvSpPr>
          <p:cNvPr id="45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68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006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300575" y="1599587"/>
            <a:ext cx="503555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ธุรกิจสินเชื่อ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ต้นทุนบริการ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ธุรกิจจัดหาสินค้ามาจำหน่าย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บวก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ซื้อ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เสื่อมสภาพเสียหายตัดบัญชี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คงเหลือสิ้นปี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ต้นทุนขาย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ธุรกิจรวบรวมผลิตผล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ธุรกิจแปรรูปผลิตผลการเกษตรและการผลิตสินค้า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ธุรกิจให้บริการและส่งเสริมการเกษตร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รวมต้นทุนขาย/บริการ</a:t>
            </a:r>
            <a:endParaRPr lang="th-TH" sz="3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822588" y="11017"/>
            <a:ext cx="677068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สหกรณ์........................................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จำกัด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งบต้นทุนขาย/บริการ</a:t>
            </a:r>
            <a:endParaRPr lang="th-T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สำหรับปีสิ้นสุดวันที่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.....................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2" name="Rectangle 7"/>
          <p:cNvSpPr>
            <a:spLocks noChangeArrowheads="1"/>
          </p:cNvSpPr>
          <p:nvPr/>
        </p:nvSpPr>
        <p:spPr bwMode="auto">
          <a:xfrm>
            <a:off x="6061629" y="911972"/>
            <a:ext cx="14077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7570050" y="840534"/>
            <a:ext cx="15520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0"/>
          <p:cNvGrpSpPr/>
          <p:nvPr/>
        </p:nvGrpSpPr>
        <p:grpSpPr>
          <a:xfrm>
            <a:off x="6000760" y="1555259"/>
            <a:ext cx="3214710" cy="584775"/>
            <a:chOff x="5981704" y="2357430"/>
            <a:chExt cx="3090890" cy="584775"/>
          </a:xfrm>
        </p:grpSpPr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5906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7481902" y="2357430"/>
              <a:ext cx="15906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4" name="กลุ่ม 10"/>
          <p:cNvGrpSpPr/>
          <p:nvPr/>
        </p:nvGrpSpPr>
        <p:grpSpPr>
          <a:xfrm>
            <a:off x="5884446" y="1616591"/>
            <a:ext cx="3236976" cy="584775"/>
            <a:chOff x="5876334" y="2367927"/>
            <a:chExt cx="3090890" cy="584775"/>
          </a:xfrm>
        </p:grpSpPr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876334" y="2367927"/>
              <a:ext cx="167998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 .........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7376532" y="2367927"/>
              <a:ext cx="15906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 ........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5" name="กลุ่ม 14"/>
          <p:cNvGrpSpPr/>
          <p:nvPr/>
        </p:nvGrpSpPr>
        <p:grpSpPr>
          <a:xfrm>
            <a:off x="5852203" y="2011257"/>
            <a:ext cx="3214678" cy="584775"/>
            <a:chOff x="5857884" y="3179562"/>
            <a:chExt cx="3357586" cy="584775"/>
          </a:xfrm>
        </p:grpSpPr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5857884" y="317956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7429520" y="317956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 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6" name="กลุ่ม 14"/>
          <p:cNvGrpSpPr/>
          <p:nvPr/>
        </p:nvGrpSpPr>
        <p:grpSpPr>
          <a:xfrm>
            <a:off x="5857884" y="2459425"/>
            <a:ext cx="3286116" cy="584775"/>
            <a:chOff x="5857884" y="3042956"/>
            <a:chExt cx="3357586" cy="584775"/>
          </a:xfrm>
        </p:grpSpPr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5857884" y="3042956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7429520" y="3042956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latin typeface="Cordia New" pitchFamily="34" charset="-34"/>
                </a:rPr>
                <a:t> 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2" name="กลุ่ม 10"/>
          <p:cNvGrpSpPr/>
          <p:nvPr/>
        </p:nvGrpSpPr>
        <p:grpSpPr>
          <a:xfrm>
            <a:off x="5857884" y="4607853"/>
            <a:ext cx="3218314" cy="584775"/>
            <a:chOff x="5981704" y="2357430"/>
            <a:chExt cx="3090890" cy="584775"/>
          </a:xfrm>
        </p:grpSpPr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5906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7481902" y="2357430"/>
              <a:ext cx="15906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 ........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3" name="กลุ่ม 14"/>
          <p:cNvGrpSpPr/>
          <p:nvPr/>
        </p:nvGrpSpPr>
        <p:grpSpPr>
          <a:xfrm>
            <a:off x="5857884" y="5011961"/>
            <a:ext cx="3286116" cy="584775"/>
            <a:chOff x="5857884" y="3340517"/>
            <a:chExt cx="3357586" cy="584775"/>
          </a:xfrm>
        </p:grpSpPr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5857884" y="3340517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7429520" y="3340517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5857916" y="5449488"/>
            <a:ext cx="3286116" cy="584775"/>
            <a:chOff x="5857884" y="3191532"/>
            <a:chExt cx="3357586" cy="584775"/>
          </a:xfrm>
        </p:grpSpPr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6" name="กลุ่ม 14"/>
          <p:cNvGrpSpPr/>
          <p:nvPr/>
        </p:nvGrpSpPr>
        <p:grpSpPr>
          <a:xfrm>
            <a:off x="5857884" y="5845016"/>
            <a:ext cx="3286116" cy="584775"/>
            <a:chOff x="5857884" y="2949454"/>
            <a:chExt cx="3357586" cy="584775"/>
          </a:xfrm>
        </p:grpSpPr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5857884" y="2949454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auto">
            <a:xfrm>
              <a:off x="7429520" y="2949454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5868144" y="4170694"/>
            <a:ext cx="1656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........   ........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7430189" y="4170694"/>
            <a:ext cx="1656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........  ........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grpSp>
        <p:nvGrpSpPr>
          <p:cNvPr id="46" name="กลุ่ม 14"/>
          <p:cNvGrpSpPr/>
          <p:nvPr/>
        </p:nvGrpSpPr>
        <p:grpSpPr>
          <a:xfrm>
            <a:off x="5856046" y="2876233"/>
            <a:ext cx="3286116" cy="584775"/>
            <a:chOff x="5857884" y="3042956"/>
            <a:chExt cx="3357586" cy="584775"/>
          </a:xfrm>
        </p:grpSpPr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5857884" y="3042956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7429520" y="3042956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latin typeface="Cordia New" pitchFamily="34" charset="-34"/>
                </a:rPr>
                <a:t> 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55" name="กลุ่ม 14"/>
          <p:cNvGrpSpPr/>
          <p:nvPr/>
        </p:nvGrpSpPr>
        <p:grpSpPr>
          <a:xfrm>
            <a:off x="5857884" y="3296451"/>
            <a:ext cx="3286116" cy="584775"/>
            <a:chOff x="5857884" y="3042956"/>
            <a:chExt cx="3357586" cy="584775"/>
          </a:xfrm>
        </p:grpSpPr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5857884" y="3042956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7429520" y="3042956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latin typeface="Cordia New" pitchFamily="34" charset="-34"/>
                </a:rPr>
                <a:t> 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58" name="กลุ่ม 14"/>
          <p:cNvGrpSpPr/>
          <p:nvPr/>
        </p:nvGrpSpPr>
        <p:grpSpPr>
          <a:xfrm>
            <a:off x="5845029" y="3724276"/>
            <a:ext cx="3286116" cy="584775"/>
            <a:chOff x="5857884" y="3042956"/>
            <a:chExt cx="3357586" cy="584775"/>
          </a:xfrm>
        </p:grpSpPr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5857884" y="3042956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7429520" y="3042956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latin typeface="Cordia New" pitchFamily="34" charset="-34"/>
                </a:rPr>
                <a:t> 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sp>
        <p:nvSpPr>
          <p:cNvPr id="42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69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210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3" cstate="print"/>
          <a:srcRect r="26757"/>
          <a:stretch>
            <a:fillRect/>
          </a:stretch>
        </p:blipFill>
        <p:spPr bwMode="auto">
          <a:xfrm>
            <a:off x="214282" y="0"/>
            <a:ext cx="8786874" cy="6715148"/>
          </a:xfrm>
          <a:prstGeom prst="rect">
            <a:avLst/>
          </a:prstGeom>
          <a:noFill/>
        </p:spPr>
      </p:pic>
      <p:pic>
        <p:nvPicPr>
          <p:cNvPr id="8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5000627" cy="5715016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6067452" y="1104899"/>
          <a:ext cx="23622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Clip" r:id="rId5" imgW="1372621" imgH="1266407" progId="">
                  <p:embed/>
                </p:oleObj>
              </mc:Choice>
              <mc:Fallback>
                <p:oleObj name="Clip" r:id="rId5" imgW="1372621" imgH="126640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52" y="1104899"/>
                        <a:ext cx="2362200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57290" y="3214686"/>
            <a:ext cx="68595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7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DilleniaUPC" pitchFamily="18" charset="-34"/>
              </a:rPr>
              <a:t>การ</a:t>
            </a:r>
            <a:r>
              <a:rPr lang="th-TH" sz="7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DilleniaUPC" pitchFamily="18" charset="-34"/>
              </a:rPr>
              <a:t>ควบคุม</a:t>
            </a:r>
            <a:r>
              <a:rPr lang="th-TH" sz="7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DilleniaUPC" pitchFamily="18" charset="-34"/>
              </a:rPr>
              <a:t>ภายในของสหกรณ์</a:t>
            </a:r>
            <a:endParaRPr lang="th-TH" sz="7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77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355660" y="1952911"/>
            <a:ext cx="510699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ธุรกิจแปรรูปผลิตผลการเกษตรและการผลิตสินค้า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แปรรูปผลิตผลการเกษตร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ข้าวเปลือก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บวก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ซื้อ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ข้าวเปลือกคงเหลือสิ้นปี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บวก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เงินเดือน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บวก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ค่าใช้จ่ายการผลิต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ต้นทุนผลิต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แปรรูปผลิตผลอื่น 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รวมต้นทุนผลิต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1153098" y="-20092"/>
            <a:ext cx="677068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สหกรณ์........................................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จำกัด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งบต้นทุนการผลิต</a:t>
            </a:r>
            <a:endParaRPr lang="th-T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สำหรับปีสิ้นสุดวันที่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.....................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2" name="Rectangle 7"/>
          <p:cNvSpPr>
            <a:spLocks noChangeArrowheads="1"/>
          </p:cNvSpPr>
          <p:nvPr/>
        </p:nvSpPr>
        <p:spPr bwMode="auto">
          <a:xfrm>
            <a:off x="5907391" y="1153150"/>
            <a:ext cx="14077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7415812" y="1119944"/>
            <a:ext cx="13660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25.......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0"/>
          <p:cNvGrpSpPr/>
          <p:nvPr/>
        </p:nvGrpSpPr>
        <p:grpSpPr>
          <a:xfrm>
            <a:off x="5808103" y="2390826"/>
            <a:ext cx="3214710" cy="584775"/>
            <a:chOff x="5981704" y="2357430"/>
            <a:chExt cx="3090890" cy="584775"/>
          </a:xfrm>
        </p:grpSpPr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5906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 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7481902" y="2357430"/>
              <a:ext cx="15906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3" name="กลุ่ม 14"/>
          <p:cNvGrpSpPr/>
          <p:nvPr/>
        </p:nvGrpSpPr>
        <p:grpSpPr>
          <a:xfrm>
            <a:off x="5769748" y="3556828"/>
            <a:ext cx="3286116" cy="584775"/>
            <a:chOff x="5857884" y="3191532"/>
            <a:chExt cx="3357586" cy="584775"/>
          </a:xfrm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5" name="กลุ่ม 14"/>
          <p:cNvGrpSpPr/>
          <p:nvPr/>
        </p:nvGrpSpPr>
        <p:grpSpPr>
          <a:xfrm>
            <a:off x="5797741" y="3109317"/>
            <a:ext cx="3286116" cy="584775"/>
            <a:chOff x="5857884" y="3191532"/>
            <a:chExt cx="3357586" cy="584775"/>
          </a:xfrm>
        </p:grpSpPr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  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6" name="กลุ่ม 14"/>
          <p:cNvGrpSpPr/>
          <p:nvPr/>
        </p:nvGrpSpPr>
        <p:grpSpPr>
          <a:xfrm>
            <a:off x="5769748" y="3983770"/>
            <a:ext cx="3286116" cy="584775"/>
            <a:chOff x="5857884" y="3191532"/>
            <a:chExt cx="3357586" cy="584775"/>
          </a:xfrm>
        </p:grpSpPr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7" name="กลุ่ม 14"/>
          <p:cNvGrpSpPr/>
          <p:nvPr/>
        </p:nvGrpSpPr>
        <p:grpSpPr>
          <a:xfrm>
            <a:off x="5769748" y="4433971"/>
            <a:ext cx="3286116" cy="584775"/>
            <a:chOff x="5857884" y="3191532"/>
            <a:chExt cx="3357586" cy="584775"/>
          </a:xfrm>
        </p:grpSpPr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2" name="กลุ่ม 14"/>
          <p:cNvGrpSpPr/>
          <p:nvPr/>
        </p:nvGrpSpPr>
        <p:grpSpPr>
          <a:xfrm>
            <a:off x="5769780" y="5351025"/>
            <a:ext cx="3286116" cy="584775"/>
            <a:chOff x="5857884" y="3191532"/>
            <a:chExt cx="3357586" cy="584775"/>
          </a:xfrm>
        </p:grpSpPr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13" name="กลุ่ม 14"/>
          <p:cNvGrpSpPr/>
          <p:nvPr/>
        </p:nvGrpSpPr>
        <p:grpSpPr>
          <a:xfrm>
            <a:off x="5769748" y="5851091"/>
            <a:ext cx="3357586" cy="584775"/>
            <a:chOff x="5857884" y="3191532"/>
            <a:chExt cx="3357586" cy="584775"/>
          </a:xfrm>
        </p:grpSpPr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5912626" y="2140721"/>
            <a:ext cx="16544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grpSp>
        <p:nvGrpSpPr>
          <p:cNvPr id="34" name="กลุ่ม 10"/>
          <p:cNvGrpSpPr/>
          <p:nvPr/>
        </p:nvGrpSpPr>
        <p:grpSpPr>
          <a:xfrm>
            <a:off x="5808825" y="4967930"/>
            <a:ext cx="3236976" cy="547842"/>
            <a:chOff x="5981704" y="2357430"/>
            <a:chExt cx="3090890" cy="547842"/>
          </a:xfrm>
        </p:grpSpPr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7481902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46" name="กลุ่ม 10"/>
          <p:cNvGrpSpPr/>
          <p:nvPr/>
        </p:nvGrpSpPr>
        <p:grpSpPr>
          <a:xfrm>
            <a:off x="5796854" y="2774696"/>
            <a:ext cx="3236976" cy="547842"/>
            <a:chOff x="5981704" y="2357430"/>
            <a:chExt cx="3090890" cy="547842"/>
          </a:xfrm>
        </p:grpSpPr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7481902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grpSp>
        <p:nvGrpSpPr>
          <p:cNvPr id="56" name="กลุ่ม 10"/>
          <p:cNvGrpSpPr/>
          <p:nvPr/>
        </p:nvGrpSpPr>
        <p:grpSpPr>
          <a:xfrm>
            <a:off x="5803144" y="2015903"/>
            <a:ext cx="3236976" cy="547842"/>
            <a:chOff x="5981704" y="2357430"/>
            <a:chExt cx="3090890" cy="547842"/>
          </a:xfrm>
        </p:grpSpPr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7481902" y="2357430"/>
              <a:ext cx="1590692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</a:rPr>
                <a:t>........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endParaRPr>
            </a:p>
          </p:txBody>
        </p:sp>
      </p:grpSp>
      <p:sp>
        <p:nvSpPr>
          <p:cNvPr id="44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pPr algn="r"/>
              <a:t>70</a:t>
            </a:fld>
            <a:endParaRPr lang="th-TH" sz="2500" b="1" dirty="0">
              <a:solidFill>
                <a:schemeClr val="accent1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3508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254" y="4097341"/>
            <a:ext cx="6705699" cy="987425"/>
          </a:xfrm>
        </p:spPr>
        <p:txBody>
          <a:bodyPr/>
          <a:lstStyle/>
          <a:p>
            <a:pPr eaLnBrk="1" hangingPunct="1"/>
            <a:r>
              <a:rPr lang="en-US" altLang="ko-KR" sz="2400" dirty="0" smtClean="0">
                <a:solidFill>
                  <a:srgbClr val="333333"/>
                </a:solidFill>
                <a:ea typeface="Gulim" pitchFamily="34" charset="-127"/>
              </a:rPr>
              <a:t>WWW</a:t>
            </a:r>
            <a:r>
              <a:rPr lang="en-US" altLang="ko-KR" dirty="0" smtClean="0">
                <a:solidFill>
                  <a:srgbClr val="333333"/>
                </a:solidFill>
                <a:ea typeface="Gulim" pitchFamily="34" charset="-127"/>
              </a:rPr>
              <a:t>.cad.go.th</a:t>
            </a:r>
            <a:endParaRPr lang="ko-KR" altLang="en-US" dirty="0" smtClean="0">
              <a:solidFill>
                <a:srgbClr val="333333"/>
              </a:solidFill>
              <a:ea typeface="Gulim" pitchFamily="34" charset="-127"/>
            </a:endParaRPr>
          </a:p>
        </p:txBody>
      </p:sp>
      <p:sp>
        <p:nvSpPr>
          <p:cNvPr id="201731" name="Line 4"/>
          <p:cNvSpPr>
            <a:spLocks noChangeShapeType="1"/>
          </p:cNvSpPr>
          <p:nvPr/>
        </p:nvSpPr>
        <p:spPr bwMode="auto">
          <a:xfrm flipV="1">
            <a:off x="1848511" y="3929063"/>
            <a:ext cx="6083059" cy="333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3500" smtClean="0">
              <a:solidFill>
                <a:srgbClr val="000000"/>
              </a:solidFill>
              <a:latin typeface="Arial" pitchFamily="34" charset="0"/>
              <a:cs typeface="DilleniaUPC" pitchFamily="18" charset="-34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gray">
          <a:xfrm>
            <a:off x="2018727" y="2571750"/>
            <a:ext cx="5711268" cy="12144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99"/>
                    </a:gs>
                    <a:gs pos="100000">
                      <a:srgbClr val="000000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The  End   &amp;   Thank  You !</a:t>
            </a:r>
            <a:endParaRPr lang="th-TH" sz="3600" b="1" kern="10" smtClean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99"/>
                  </a:gs>
                  <a:gs pos="100000">
                    <a:srgbClr val="000000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543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2" cstate="print"/>
          <a:srcRect r="26757"/>
          <a:stretch>
            <a:fillRect/>
          </a:stretch>
        </p:blipFill>
        <p:spPr bwMode="auto">
          <a:xfrm>
            <a:off x="142844" y="0"/>
            <a:ext cx="8786874" cy="6715148"/>
          </a:xfrm>
          <a:prstGeom prst="rect">
            <a:avLst/>
          </a:prstGeom>
          <a:noFill/>
        </p:spPr>
      </p:pic>
      <p:pic>
        <p:nvPicPr>
          <p:cNvPr id="8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2984"/>
            <a:ext cx="5000627" cy="5715016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สี่เหลี่ยมผืนผ้า 6"/>
          <p:cNvSpPr>
            <a:spLocks noChangeArrowheads="1"/>
          </p:cNvSpPr>
          <p:nvPr/>
        </p:nvSpPr>
        <p:spPr bwMode="auto">
          <a:xfrm>
            <a:off x="2041556" y="2168537"/>
            <a:ext cx="6959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ผู้ตรวจสอบกิจการต้องศึกษาระบบการควบคุม</a:t>
            </a:r>
            <a:r>
              <a:rPr lang="th-TH" sz="35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ภายใน        ของสหกรณ์ เพื่อ</a:t>
            </a:r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ทราบจุดแข็ง จุดอ่อน</a:t>
            </a:r>
            <a:r>
              <a:rPr lang="th-TH" sz="35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ของการควบคุมภายใน</a:t>
            </a:r>
            <a:endParaRPr lang="th-TH" sz="3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และใช้เป็นข้อมูลในการ</a:t>
            </a:r>
            <a:r>
              <a:rPr lang="th-TH" sz="35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วางแผนการ</a:t>
            </a:r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ตรวจสอบเบื้องต้น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ว่าจะตรวจสอบด้านใด ด้วยวิธีการอย่างไร ปริมาณการตรวจสอบเท่าใด และเวลาการตรวจสอบควรเป็นช่วงใด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จึงจะเหมาะสม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85875" y="973150"/>
            <a:ext cx="7572375" cy="862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5000" b="1" dirty="0">
                <a:solidFill>
                  <a:srgbClr val="4F81BD"/>
                </a:solidFill>
                <a:latin typeface="DilleniaUPC" pitchFamily="18" charset="-34"/>
                <a:cs typeface="DilleniaUPC" pitchFamily="18" charset="-34"/>
              </a:rPr>
              <a:t>การตรวจสอบกิจการกับการควบคุมภายใน</a:t>
            </a:r>
          </a:p>
        </p:txBody>
      </p:sp>
    </p:spTree>
    <p:extLst>
      <p:ext uri="{BB962C8B-B14F-4D97-AF65-F5344CB8AC3E}">
        <p14:creationId xmlns:p14="http://schemas.microsoft.com/office/powerpoint/2010/main" val="14680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AutoShape 3"/>
          <p:cNvSpPr>
            <a:spLocks noChangeArrowheads="1"/>
          </p:cNvSpPr>
          <p:nvPr/>
        </p:nvSpPr>
        <p:spPr bwMode="gray">
          <a:xfrm>
            <a:off x="357158" y="1643050"/>
            <a:ext cx="928663" cy="3914775"/>
          </a:xfrm>
          <a:prstGeom prst="rightArrow">
            <a:avLst>
              <a:gd name="adj1" fmla="val 62787"/>
              <a:gd name="adj2" fmla="val 41259"/>
            </a:avLst>
          </a:prstGeom>
          <a:solidFill>
            <a:srgbClr val="D70303">
              <a:alpha val="50195"/>
            </a:srgbClr>
          </a:solidFill>
          <a:ln w="1905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84901" y="1775600"/>
            <a:ext cx="7263564" cy="1228725"/>
            <a:chOff x="2304" y="1200"/>
            <a:chExt cx="3102" cy="7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0071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79646">
                    <a:lumMod val="75000"/>
                  </a:srgbClr>
                </a:solidFill>
                <a:latin typeface="Arial" pitchFamily="34" charset="0"/>
              </a:endParaRPr>
            </a:p>
          </p:txBody>
        </p:sp>
        <p:sp>
          <p:nvSpPr>
            <p:cNvPr id="17424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84901" y="3251975"/>
            <a:ext cx="7263564" cy="1228725"/>
            <a:chOff x="2304" y="2058"/>
            <a:chExt cx="3102" cy="77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00074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3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7422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3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 New" pitchFamily="18" charset="-34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84901" y="4728350"/>
            <a:ext cx="7263564" cy="1228725"/>
            <a:chOff x="2304" y="2880"/>
            <a:chExt cx="3102" cy="77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00077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320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7420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320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253958" name="Text Box 16"/>
          <p:cNvSpPr txBox="1">
            <a:spLocks noChangeArrowheads="1"/>
          </p:cNvSpPr>
          <p:nvPr/>
        </p:nvSpPr>
        <p:spPr bwMode="gray">
          <a:xfrm>
            <a:off x="2090738" y="1770063"/>
            <a:ext cx="6624637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ประสิทธิภาพและประสิทธิผลของการปฏิบัติงาน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Effectiveness and Efficiency of Operation</a:t>
            </a:r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3959" name="Text Box 16"/>
          <p:cNvSpPr txBox="1">
            <a:spLocks noChangeArrowheads="1"/>
          </p:cNvSpPr>
          <p:nvPr/>
        </p:nvSpPr>
        <p:spPr bwMode="gray">
          <a:xfrm>
            <a:off x="2090738" y="3230563"/>
            <a:ext cx="6624637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ความเชื่อถือได้ของรายงานทางการเงิน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Reliability of financial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reporting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3960" name="Text Box 16"/>
          <p:cNvSpPr txBox="1">
            <a:spLocks noChangeArrowheads="1"/>
          </p:cNvSpPr>
          <p:nvPr/>
        </p:nvSpPr>
        <p:spPr bwMode="gray">
          <a:xfrm>
            <a:off x="2090738" y="4678363"/>
            <a:ext cx="6556375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การปฏิบัติตามกฎหมายและกฎระเบียบ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Compliance</a:t>
            </a:r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with applicable laws</a:t>
            </a:r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47813" y="476250"/>
            <a:ext cx="7127875" cy="8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5000" b="1" dirty="0">
                <a:solidFill>
                  <a:srgbClr val="F79646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วัตถุประสงค์ของการควบคุมภายใน</a:t>
            </a:r>
          </a:p>
        </p:txBody>
      </p:sp>
      <p:sp>
        <p:nvSpPr>
          <p:cNvPr id="1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06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041TGp_figure_blue_v3">
  <a:themeElements>
    <a:clrScheme name="041TGp_figure_blue_v3 1">
      <a:dk1>
        <a:srgbClr val="2B166E"/>
      </a:dk1>
      <a:lt1>
        <a:srgbClr val="FFFFFF"/>
      </a:lt1>
      <a:dk2>
        <a:srgbClr val="003366"/>
      </a:dk2>
      <a:lt2>
        <a:srgbClr val="B2B2B2"/>
      </a:lt2>
      <a:accent1>
        <a:srgbClr val="4BAFB9"/>
      </a:accent1>
      <a:accent2>
        <a:srgbClr val="FFCC66"/>
      </a:accent2>
      <a:accent3>
        <a:srgbClr val="FFFFFF"/>
      </a:accent3>
      <a:accent4>
        <a:srgbClr val="23115D"/>
      </a:accent4>
      <a:accent5>
        <a:srgbClr val="B1D4D9"/>
      </a:accent5>
      <a:accent6>
        <a:srgbClr val="E7B95C"/>
      </a:accent6>
      <a:hlink>
        <a:srgbClr val="0066CC"/>
      </a:hlink>
      <a:folHlink>
        <a:srgbClr val="8C71B9"/>
      </a:folHlink>
    </a:clrScheme>
    <a:fontScheme name="041TGp_figure_blue_v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1TGp_figure_blue_v3 1">
        <a:dk1>
          <a:srgbClr val="2B166E"/>
        </a:dk1>
        <a:lt1>
          <a:srgbClr val="FFFFFF"/>
        </a:lt1>
        <a:dk2>
          <a:srgbClr val="003366"/>
        </a:dk2>
        <a:lt2>
          <a:srgbClr val="B2B2B2"/>
        </a:lt2>
        <a:accent1>
          <a:srgbClr val="4BAFB9"/>
        </a:accent1>
        <a:accent2>
          <a:srgbClr val="FFCC66"/>
        </a:accent2>
        <a:accent3>
          <a:srgbClr val="FFFFFF"/>
        </a:accent3>
        <a:accent4>
          <a:srgbClr val="23115D"/>
        </a:accent4>
        <a:accent5>
          <a:srgbClr val="B1D4D9"/>
        </a:accent5>
        <a:accent6>
          <a:srgbClr val="E7B95C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_v3 2">
        <a:dk1>
          <a:srgbClr val="223F72"/>
        </a:dk1>
        <a:lt1>
          <a:srgbClr val="FFFFFF"/>
        </a:lt1>
        <a:dk2>
          <a:srgbClr val="000066"/>
        </a:dk2>
        <a:lt2>
          <a:srgbClr val="DDDDDD"/>
        </a:lt2>
        <a:accent1>
          <a:srgbClr val="AC6DE5"/>
        </a:accent1>
        <a:accent2>
          <a:srgbClr val="FF9900"/>
        </a:accent2>
        <a:accent3>
          <a:srgbClr val="FFFFFF"/>
        </a:accent3>
        <a:accent4>
          <a:srgbClr val="1B3460"/>
        </a:accent4>
        <a:accent5>
          <a:srgbClr val="D2BAF0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_v3 3">
        <a:dk1>
          <a:srgbClr val="000066"/>
        </a:dk1>
        <a:lt1>
          <a:srgbClr val="FFFFFF"/>
        </a:lt1>
        <a:dk2>
          <a:srgbClr val="006600"/>
        </a:dk2>
        <a:lt2>
          <a:srgbClr val="DDDDDD"/>
        </a:lt2>
        <a:accent1>
          <a:srgbClr val="C58023"/>
        </a:accent1>
        <a:accent2>
          <a:srgbClr val="1D8FCF"/>
        </a:accent2>
        <a:accent3>
          <a:srgbClr val="FFFFFF"/>
        </a:accent3>
        <a:accent4>
          <a:srgbClr val="000056"/>
        </a:accent4>
        <a:accent5>
          <a:srgbClr val="DFC0AC"/>
        </a:accent5>
        <a:accent6>
          <a:srgbClr val="1981BB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ght_presentation">
  <a:themeElements>
    <a:clrScheme name="light_presentation 2">
      <a:dk1>
        <a:srgbClr val="000000"/>
      </a:dk1>
      <a:lt1>
        <a:srgbClr val="FFFFFF"/>
      </a:lt1>
      <a:dk2>
        <a:srgbClr val="003366"/>
      </a:dk2>
      <a:lt2>
        <a:srgbClr val="003399"/>
      </a:lt2>
      <a:accent1>
        <a:srgbClr val="33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DB8E2"/>
      </a:accent5>
      <a:accent6>
        <a:srgbClr val="2D8AE7"/>
      </a:accent6>
      <a:hlink>
        <a:srgbClr val="FF9999"/>
      </a:hlink>
      <a:folHlink>
        <a:srgbClr val="D2B6CE"/>
      </a:folHlink>
    </a:clrScheme>
    <a:fontScheme name="light_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ght_presentation 1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_presentation 2">
        <a:dk1>
          <a:srgbClr val="000000"/>
        </a:dk1>
        <a:lt1>
          <a:srgbClr val="FFFFFF"/>
        </a:lt1>
        <a:dk2>
          <a:srgbClr val="003366"/>
        </a:dk2>
        <a:lt2>
          <a:srgbClr val="003399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2D8AE7"/>
        </a:accent6>
        <a:hlink>
          <a:srgbClr val="FF9999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</TotalTime>
  <Words>4960</Words>
  <Application>Microsoft Office PowerPoint</Application>
  <PresentationFormat>นำเสนอทางหน้าจอ (4:3)</PresentationFormat>
  <Paragraphs>760</Paragraphs>
  <Slides>71</Slides>
  <Notes>10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18</vt:i4>
      </vt:variant>
      <vt:variant>
        <vt:lpstr>ธีม</vt:lpstr>
      </vt:variant>
      <vt:variant>
        <vt:i4>4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ชื่อเรื่องสไลด์</vt:lpstr>
      </vt:variant>
      <vt:variant>
        <vt:i4>71</vt:i4>
      </vt:variant>
    </vt:vector>
  </HeadingPairs>
  <TitlesOfParts>
    <vt:vector size="95" baseType="lpstr">
      <vt:lpstr>Gulim</vt:lpstr>
      <vt:lpstr>맑은 고딕</vt:lpstr>
      <vt:lpstr>Angsana New</vt:lpstr>
      <vt:lpstr>AngsanaUPC</vt:lpstr>
      <vt:lpstr>Arial</vt:lpstr>
      <vt:lpstr>Calibri</vt:lpstr>
      <vt:lpstr>Cordia New</vt:lpstr>
      <vt:lpstr>DilleniaUPC</vt:lpstr>
      <vt:lpstr>Eucrosia News</vt:lpstr>
      <vt:lpstr>EucrosiaUPC</vt:lpstr>
      <vt:lpstr>FreesiaUPC</vt:lpstr>
      <vt:lpstr>IrisUPC</vt:lpstr>
      <vt:lpstr>TH SarabunPSK</vt:lpstr>
      <vt:lpstr>Times New Roman</vt:lpstr>
      <vt:lpstr>Verdana</vt:lpstr>
      <vt:lpstr>Wingdings</vt:lpstr>
      <vt:lpstr>Wingdings 2</vt:lpstr>
      <vt:lpstr>Wingdings 3</vt:lpstr>
      <vt:lpstr>ชุดรูปแบบของ Office</vt:lpstr>
      <vt:lpstr>1_041TGp_figure_blue_v3</vt:lpstr>
      <vt:lpstr>1_ชุดรูปแบบของ Office</vt:lpstr>
      <vt:lpstr>light_presentation</vt:lpstr>
      <vt:lpstr>Image</vt:lpstr>
      <vt:lpstr>Clip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การควบคุมภายในที่ดี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กฎหมาย ระเบียบที่เกี่ยวข้องกับสหกรณ์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 ให้สหกรณ์จัดทำงบการเงินตามเกณฑ์การดำเนินงานต่อเนื่อง  ให้สหกรณ์จัดทำงบการเงินอันประกอบด้วย งบแสดงฐานะการเงิน พร้อมหมายเหตุประกอบงบการเงิน งบกำไรขาดทุน  และงบประกอบอื่น ๆ ตามที่กรมตรวจบัญชีสหกรณ์กำหนด  งบการเงินของสหกรณ์ต้องแสดงข้อมูลที่เป็นประโยชน์ต่อการตัดสินใจเชิงเศรษฐกิจของผู้ใช้งบการเงิน        </vt:lpstr>
      <vt:lpstr>งานนำเสนอ PowerPoint</vt:lpstr>
      <vt:lpstr>ข้อ 11 องค์ประกอบของรายการในงบการเงิน </vt:lpstr>
      <vt:lpstr>ข้อ 12 เกณฑ์การรับรู้รายการสินทรัพย์ หนี้สิน รายได้ และค่าใช้จ่าย</vt:lpstr>
      <vt:lpstr> ข้อ 13 เกณฑ์การวัดมูลค่ารายการสินทรัพย์ หนี้สิน รายได้ และค่าใช้จ่าย </vt:lpstr>
      <vt:lpstr>งานนำเสนอ PowerPoint</vt:lpstr>
      <vt:lpstr> หมวด 3 นโยบายการบัญชีที่สำคัญของสหกรณ์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วิธีอัตราลดลงตามผลรวมจำนวนปี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 24 ค่าใช้จ่ายรอตัดบัญชี</vt:lpstr>
      <vt:lpstr>การตัดบัญชีค่าใช้จ่ายรอตัดบัญชี</vt:lpstr>
      <vt:lpstr>งานนำเสนอ PowerPoint</vt:lpstr>
      <vt:lpstr> หมวด 4 การเปิดเผยข้อมูล </vt:lpstr>
      <vt:lpstr>ข้อ 27</vt:lpstr>
      <vt:lpstr> หมวดที่ 5 ข้อ 28 การควบสหกรณ์เข้ากัน</vt:lpstr>
      <vt:lpstr>ข้อ 29 การแยกสหกรณ์</vt:lpstr>
      <vt:lpstr>ข้อ 30 การชำระบัญชี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HomeUser</dc:creator>
  <cp:lastModifiedBy>USER</cp:lastModifiedBy>
  <cp:revision>54</cp:revision>
  <dcterms:created xsi:type="dcterms:W3CDTF">2017-01-12T11:13:15Z</dcterms:created>
  <dcterms:modified xsi:type="dcterms:W3CDTF">2019-06-05T09:39:06Z</dcterms:modified>
</cp:coreProperties>
</file>